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7" r:id="rId6"/>
    <p:sldId id="567" r:id="rId7"/>
    <p:sldId id="556" r:id="rId8"/>
    <p:sldId id="552" r:id="rId9"/>
    <p:sldId id="557" r:id="rId10"/>
    <p:sldId id="555" r:id="rId11"/>
    <p:sldId id="565" r:id="rId12"/>
    <p:sldId id="570" r:id="rId13"/>
    <p:sldId id="554" r:id="rId14"/>
    <p:sldId id="558" r:id="rId15"/>
    <p:sldId id="577" r:id="rId16"/>
    <p:sldId id="559" r:id="rId17"/>
    <p:sldId id="581" r:id="rId18"/>
    <p:sldId id="599" r:id="rId19"/>
    <p:sldId id="587" r:id="rId20"/>
    <p:sldId id="560" r:id="rId21"/>
    <p:sldId id="588" r:id="rId22"/>
    <p:sldId id="596" r:id="rId23"/>
    <p:sldId id="586" r:id="rId24"/>
    <p:sldId id="598" r:id="rId25"/>
    <p:sldId id="597" r:id="rId26"/>
    <p:sldId id="575" r:id="rId27"/>
    <p:sldId id="592" r:id="rId28"/>
    <p:sldId id="595" r:id="rId29"/>
    <p:sldId id="561" r:id="rId30"/>
    <p:sldId id="583" r:id="rId31"/>
    <p:sldId id="593" r:id="rId32"/>
    <p:sldId id="573" r:id="rId33"/>
    <p:sldId id="574" r:id="rId34"/>
    <p:sldId id="576" r:id="rId35"/>
    <p:sldId id="562" r:id="rId36"/>
    <p:sldId id="582" r:id="rId37"/>
    <p:sldId id="571" r:id="rId38"/>
    <p:sldId id="590" r:id="rId39"/>
    <p:sldId id="594" r:id="rId40"/>
    <p:sldId id="591" r:id="rId41"/>
    <p:sldId id="563" r:id="rId42"/>
    <p:sldId id="585" r:id="rId43"/>
    <p:sldId id="569" r:id="rId44"/>
    <p:sldId id="589" r:id="rId45"/>
    <p:sldId id="360" r:id="rId46"/>
  </p:sldIdLst>
  <p:sldSz cx="9144000" cy="6858000" type="screen4x3"/>
  <p:notesSz cx="6797675" cy="9872663"/>
  <p:custDataLst>
    <p:tags r:id="rId5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01C70BD0-8234-8B4E-AC58-ABDD43FC1A59}">
          <p14:sldIdLst>
            <p14:sldId id="256"/>
            <p14:sldId id="257"/>
            <p14:sldId id="567"/>
          </p14:sldIdLst>
        </p14:section>
        <p14:section name="Einführung" id="{3AC4F255-0E1E-4F49-998F-52499669D27B}">
          <p14:sldIdLst>
            <p14:sldId id="556"/>
            <p14:sldId id="552"/>
            <p14:sldId id="557"/>
          </p14:sldIdLst>
        </p14:section>
        <p14:section name="Java 7" id="{9CC68974-604D-D441-8CF3-956419746EA0}">
          <p14:sldIdLst>
            <p14:sldId id="555"/>
            <p14:sldId id="565"/>
            <p14:sldId id="570"/>
            <p14:sldId id="554"/>
          </p14:sldIdLst>
        </p14:section>
        <p14:section name="Java 8" id="{20D12818-08CE-A04A-ACBA-65DEDEF39806}">
          <p14:sldIdLst>
            <p14:sldId id="558"/>
            <p14:sldId id="577"/>
            <p14:sldId id="559"/>
            <p14:sldId id="581"/>
            <p14:sldId id="599"/>
            <p14:sldId id="587"/>
            <p14:sldId id="560"/>
            <p14:sldId id="588"/>
            <p14:sldId id="596"/>
            <p14:sldId id="586"/>
            <p14:sldId id="598"/>
            <p14:sldId id="597"/>
            <p14:sldId id="575"/>
            <p14:sldId id="592"/>
            <p14:sldId id="595"/>
            <p14:sldId id="561"/>
            <p14:sldId id="583"/>
            <p14:sldId id="593"/>
            <p14:sldId id="573"/>
            <p14:sldId id="574"/>
            <p14:sldId id="576"/>
            <p14:sldId id="562"/>
            <p14:sldId id="582"/>
            <p14:sldId id="571"/>
            <p14:sldId id="590"/>
            <p14:sldId id="594"/>
            <p14:sldId id="591"/>
          </p14:sldIdLst>
        </p14:section>
        <p14:section name="Ende" id="{A28095D2-D400-B24B-B35E-D61EDB87D86B}">
          <p14:sldIdLst>
            <p14:sldId id="563"/>
            <p14:sldId id="585"/>
            <p14:sldId id="569"/>
            <p14:sldId id="589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399"/>
    <a:srgbClr val="E8E8E8"/>
    <a:srgbClr val="63C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 autoAdjust="0"/>
    <p:restoredTop sz="93832" autoAdjust="0"/>
  </p:normalViewPr>
  <p:slideViewPr>
    <p:cSldViewPr showGuides="1">
      <p:cViewPr>
        <p:scale>
          <a:sx n="116" d="100"/>
          <a:sy n="116" d="100"/>
        </p:scale>
        <p:origin x="-560" y="976"/>
      </p:cViewPr>
      <p:guideLst>
        <p:guide orient="horz" pos="299"/>
        <p:guide orient="horz" pos="2462"/>
        <p:guide orient="horz" pos="3231"/>
        <p:guide orient="horz" pos="1298"/>
        <p:guide orient="horz" pos="969"/>
        <p:guide orient="horz" pos="3463"/>
        <p:guide pos="2873"/>
        <p:guide pos="5072"/>
        <p:guide pos="4988"/>
        <p:guide pos="3996"/>
        <p:guide pos="180"/>
        <p:guide pos="12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3474" y="59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tags" Target="tags/tag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gi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282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>
                <a:latin typeface="Helvetica Neue"/>
              </a:rPr>
              <a:t>© </a:t>
            </a:r>
            <a:r>
              <a:rPr lang="de-DE" dirty="0" smtClean="0">
                <a:latin typeface="Helvetica Neue"/>
              </a:rPr>
              <a:t>2013 </a:t>
            </a:r>
            <a:r>
              <a:rPr lang="de-DE" dirty="0">
                <a:latin typeface="Helvetica Neue"/>
              </a:rPr>
              <a:t>Cassini </a:t>
            </a:r>
            <a:r>
              <a:rPr lang="de-DE" dirty="0" smtClean="0">
                <a:latin typeface="Helvetica Neue"/>
              </a:rPr>
              <a:t>Consulting</a:t>
            </a:r>
            <a:endParaRPr lang="de-DE" dirty="0">
              <a:latin typeface="Helvetica Neue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1282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fld id="{B2B450CC-691C-4F4B-9CDE-6EB32BAC4D27}" type="datetime1">
              <a:rPr lang="de-DE">
                <a:latin typeface="Helvetica Neue"/>
              </a:rPr>
              <a:pPr>
                <a:defRPr/>
              </a:pPr>
              <a:t>26.04.15</a:t>
            </a:fld>
            <a:endParaRPr lang="de-DE" dirty="0">
              <a:latin typeface="Helvetica Neue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6018" y="9602809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 smtClean="0">
                <a:latin typeface="Helvetica Neue"/>
                <a:cs typeface="Helvetica Neue"/>
              </a:rPr>
              <a:t>Cassini Consulting</a:t>
            </a:r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39724" y="9330282"/>
            <a:ext cx="468914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cs typeface="Arial" charset="0"/>
              </a:defRPr>
            </a:lvl1pPr>
          </a:lstStyle>
          <a:p>
            <a:pPr>
              <a:defRPr/>
            </a:pPr>
            <a:fld id="{C076BD98-6835-9D4E-8328-9AEE4F3551A8}" type="slidenum">
              <a:rPr lang="de-DE">
                <a:latin typeface="Helvetica Neue"/>
                <a:cs typeface="Helvetica Neue"/>
              </a:rPr>
              <a:pPr>
                <a:defRPr/>
              </a:pPr>
              <a:t>‹Nr.›</a:t>
            </a:fld>
            <a:endParaRPr lang="de-DE" dirty="0">
              <a:latin typeface="Helvetica Neue"/>
              <a:cs typeface="Helvetica Neue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982330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99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gi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073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© 2013 Cassini Consulting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10731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5"/>
          </p:nvPr>
        </p:nvSpPr>
        <p:spPr>
          <a:xfrm>
            <a:off x="708091" y="9332753"/>
            <a:ext cx="486223" cy="22967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808080"/>
                </a:solidFill>
                <a:latin typeface="Helvetica Neue"/>
              </a:defRPr>
            </a:lvl1pPr>
          </a:lstStyle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4"/>
          </p:nvPr>
        </p:nvSpPr>
        <p:spPr>
          <a:xfrm>
            <a:off x="690783" y="9641273"/>
            <a:ext cx="2945659" cy="2296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5"/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691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9836723"/>
            <a:ext cx="6797675" cy="49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0" y="9314375"/>
            <a:ext cx="1392241" cy="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052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8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835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visibility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package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subclasses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12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5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4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59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8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Binary </a:t>
            </a:r>
            <a:r>
              <a:rPr lang="de-DE" dirty="0" err="1" smtClean="0"/>
              <a:t>literals</a:t>
            </a:r>
            <a:r>
              <a:rPr lang="de-DE" dirty="0" smtClean="0"/>
              <a:t>: (</a:t>
            </a:r>
            <a:r>
              <a:rPr lang="de-DE" dirty="0" err="1" smtClean="0"/>
              <a:t>byte</a:t>
            </a:r>
            <a:r>
              <a:rPr lang="de-DE" dirty="0" smtClean="0"/>
              <a:t>)00010001</a:t>
            </a:r>
          </a:p>
          <a:p>
            <a:r>
              <a:rPr lang="de-DE" dirty="0" err="1" smtClean="0"/>
              <a:t>Underscores</a:t>
            </a:r>
            <a:r>
              <a:rPr lang="de-DE" dirty="0" smtClean="0"/>
              <a:t> in </a:t>
            </a:r>
            <a:r>
              <a:rPr lang="de-DE" dirty="0" err="1" smtClean="0"/>
              <a:t>numerics</a:t>
            </a:r>
            <a:r>
              <a:rPr lang="de-DE" dirty="0" smtClean="0"/>
              <a:t>:</a:t>
            </a:r>
            <a:r>
              <a:rPr lang="de-DE" baseline="0" dirty="0" smtClean="0"/>
              <a:t> 1_000_000</a:t>
            </a:r>
          </a:p>
          <a:p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692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Java6 und</a:t>
            </a:r>
            <a:r>
              <a:rPr lang="de-DE" baseline="0" dirty="0" smtClean="0"/>
              <a:t> Java7 in der Realität</a:t>
            </a:r>
            <a:endParaRPr lang="de-DE" dirty="0"/>
          </a:p>
        </p:txBody>
      </p:sp>
      <p:sp>
        <p:nvSpPr>
          <p:cNvPr id="4" name="Überschrift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2013 Cassini Consulting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11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9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728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78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2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A243C3-EC47-0847-AD60-F8CDCB52555F}" type="datetime1">
              <a:rPr lang="de-DE" smtClean="0"/>
              <a:pPr>
                <a:defRPr/>
              </a:pPr>
              <a:t>26.04.15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61551A-BB26-B647-A0A6-F3EBECEC14F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© 2012 Cassini Consulting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6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8916"/>
            <a:ext cx="8486775" cy="456024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87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mit Randgraphi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9" y="361426"/>
            <a:ext cx="7885062" cy="79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0" y="1439430"/>
            <a:ext cx="5813425" cy="455973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13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70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9C1C2-BE46-C445-BDD9-8AB7CCD2F8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11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193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pic>
        <p:nvPicPr>
          <p:cNvPr id="4" name="Bild 7" descr="cassini-Pfeil_weis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25613"/>
            <a:ext cx="2679700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99667" y="3148942"/>
            <a:ext cx="5713412" cy="775356"/>
          </a:xfrm>
        </p:spPr>
        <p:txBody>
          <a:bodyPr/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Helvetica Neue Medium"/>
              </a:defRPr>
            </a:lvl1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1614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Picture 3" descr="Pfeil_Weiß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014413"/>
            <a:ext cx="396081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886"/>
            <a:ext cx="3810000" cy="708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03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7F27-DAFD-BF4F-A70E-ED593719A46A}" type="datetimeFigureOut">
              <a:rPr lang="de-DE" smtClean="0"/>
              <a:t>26.04.15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04E0-18D3-0C46-892A-F8ED7FB9889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10"/>
          <p:cNvSpPr txBox="1">
            <a:spLocks/>
          </p:cNvSpPr>
          <p:nvPr userDrawn="1"/>
        </p:nvSpPr>
        <p:spPr bwMode="auto">
          <a:xfrm>
            <a:off x="392400" y="1411200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8" name="Inhaltsplatzhalter 10"/>
          <p:cNvSpPr txBox="1">
            <a:spLocks/>
          </p:cNvSpPr>
          <p:nvPr userDrawn="1"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(„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</a:t>
            </a:r>
            <a:r>
              <a:rPr lang="de-DE" sz="1000" i="1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// </a:t>
            </a:r>
            <a:r>
              <a:rPr lang="de-DE" sz="1000" dirty="0" err="1">
                <a:latin typeface="Source Code Pro"/>
                <a:cs typeface="Source Code Pro"/>
              </a:rPr>
              <a:t>useful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things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8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sini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98450" y="6400800"/>
            <a:ext cx="155971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sz="900" dirty="0">
                <a:solidFill>
                  <a:srgbClr val="808080"/>
                </a:solidFill>
                <a:latin typeface="Helvetica Neue"/>
              </a:rPr>
              <a:t>©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2015 </a:t>
            </a:r>
            <a:r>
              <a:rPr lang="de-DE" sz="900" dirty="0">
                <a:solidFill>
                  <a:srgbClr val="808080"/>
                </a:solidFill>
                <a:latin typeface="Helvetica Neue"/>
              </a:rPr>
              <a:t>Cassini </a:t>
            </a:r>
            <a:r>
              <a:rPr lang="de-DE" sz="900" dirty="0" smtClean="0">
                <a:solidFill>
                  <a:srgbClr val="808080"/>
                </a:solidFill>
                <a:latin typeface="Helvetica Neue"/>
              </a:rPr>
              <a:t>Consulting</a:t>
            </a:r>
            <a:endParaRPr lang="de-DE" sz="900" dirty="0">
              <a:solidFill>
                <a:srgbClr val="808080"/>
              </a:solidFill>
              <a:latin typeface="Helvetica Neue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285750" y="5208745"/>
            <a:ext cx="6057900" cy="772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85750" y="359456"/>
            <a:ext cx="6057900" cy="759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F2F2F2"/>
                </a:solidFill>
                <a:latin typeface="Helvetica Neue Medium"/>
                <a:cs typeface="Helvetica Neue"/>
              </a:defRPr>
            </a:lvl1pPr>
            <a:lvl2pPr>
              <a:buNone/>
              <a:defRPr sz="1400">
                <a:latin typeface="Arial" pitchFamily="34" charset="0"/>
                <a:cs typeface="Arial" pitchFamily="34" charset="0"/>
              </a:defRPr>
            </a:lvl2pPr>
            <a:lvl3pPr>
              <a:buNone/>
              <a:defRPr sz="1400">
                <a:latin typeface="Arial" pitchFamily="34" charset="0"/>
                <a:cs typeface="Arial" pitchFamily="34" charset="0"/>
              </a:defRPr>
            </a:lvl3pPr>
            <a:lvl4pPr>
              <a:buNone/>
              <a:defRPr sz="1400">
                <a:latin typeface="Arial" pitchFamily="34" charset="0"/>
                <a:cs typeface="Arial" pitchFamily="34" charset="0"/>
              </a:defRPr>
            </a:lvl4pPr>
            <a:lvl5pPr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0004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gif"/><Relationship Id="rId10" Type="http://schemas.openxmlformats.org/officeDocument/2006/relationships/image" Target="../media/image2.jp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361950"/>
            <a:ext cx="77644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4163" y="1438275"/>
            <a:ext cx="84820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0" y="0"/>
            <a:ext cx="9144000" cy="460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6811963"/>
            <a:ext cx="9144000" cy="460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288925" y="6462713"/>
            <a:ext cx="485775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781049" y="6464300"/>
            <a:ext cx="10900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fld id="{E1867A76-77D1-4A3C-A8EF-885AEF95CF3B}" type="datetime1">
              <a:rPr lang="de-DE" smtClean="0"/>
              <a:pPr>
                <a:defRPr/>
              </a:pPr>
              <a:t>26.04.15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1875366" y="6464300"/>
            <a:ext cx="446828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 Neue"/>
              </a:defRPr>
            </a:lvl1pPr>
          </a:lstStyle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93" y="6291221"/>
            <a:ext cx="1404596" cy="365036"/>
          </a:xfrm>
          <a:prstGeom prst="rect">
            <a:avLst/>
          </a:prstGeom>
        </p:spPr>
      </p:pic>
      <p:pic>
        <p:nvPicPr>
          <p:cNvPr id="3" name="Bild 2" descr="javalogo_jdk8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60648"/>
            <a:ext cx="659607" cy="69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48" r:id="rId2"/>
    <p:sldLayoutId id="2147483850" r:id="rId3"/>
    <p:sldLayoutId id="2147483851" r:id="rId4"/>
    <p:sldLayoutId id="2147483852" r:id="rId5"/>
    <p:sldLayoutId id="2147483854" r:id="rId6"/>
    <p:sldLayoutId id="214748385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0" i="0" kern="1200">
          <a:solidFill>
            <a:srgbClr val="000000"/>
          </a:solidFill>
          <a:latin typeface="Helvetica Neue Medium"/>
          <a:ea typeface="ＭＳ Ｐゴシック" pitchFamily="-107" charset="-128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808080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ＭＳ Ｐゴシック" pitchFamily="-107" charset="-128"/>
        </a:defRPr>
      </a:lvl1pPr>
      <a:lvl2pPr marL="712788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2pPr>
      <a:lvl3pPr marL="1073150" indent="-360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3pPr>
      <a:lvl4pPr marL="143510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4pPr>
      <a:lvl5pPr marL="1797050" indent="-3619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Blip>
          <a:blip r:embed="rId11"/>
        </a:buBlip>
        <a:defRPr sz="1600" kern="1200">
          <a:solidFill>
            <a:schemeClr val="tx1"/>
          </a:solidFill>
          <a:latin typeface="Helvetica Neue"/>
          <a:ea typeface="ＭＳ Ｐゴシック" pitchFamily="-10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s.oracle.com/javase/8/docs/api/java/util/stream/Stream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codeproject.com/Articles/793374/Generators-with-Java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winterbe.com/posts/2014/04/05/java8-nashorn-tutorial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codeproject.com/Articles/793374/Generators-with-Jav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racle.com/javase/8/docs/api/java/util/Arrays.html%23parallelSort-int:A-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8-whats-new-2157071.html" TargetMode="External"/><Relationship Id="rId4" Type="http://schemas.openxmlformats.org/officeDocument/2006/relationships/hyperlink" Target="http://ttux.net/post/java-8-new-features-release-performance-code/" TargetMode="External"/><Relationship Id="rId5" Type="http://schemas.openxmlformats.org/officeDocument/2006/relationships/hyperlink" Target="http://javarevisited.blogspot.de/2015/03/20-examples-of-date-and-time-api-from-Java8.html" TargetMode="External"/><Relationship Id="rId6" Type="http://schemas.openxmlformats.org/officeDocument/2006/relationships/hyperlink" Target="http://www.infoq.com/articles/Java-8-Quiet-Features" TargetMode="External"/><Relationship Id="rId7" Type="http://schemas.openxmlformats.org/officeDocument/2006/relationships/hyperlink" Target="http://zeroturnaround.com/rebellabs/java-8-explained-default-methods/" TargetMode="External"/><Relationship Id="rId8" Type="http://schemas.openxmlformats.org/officeDocument/2006/relationships/hyperlink" Target="https://blog.codecentric.de/en/2014/06/project-nashorn-javascript-jvm-polyglot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it@github.com:hoffmnt/java_modern.gi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splash.com" TargetMode="External"/><Relationship Id="rId4" Type="http://schemas.openxmlformats.org/officeDocument/2006/relationships/hyperlink" Target="http://www.flickr.com/photos/spacexphotos/with/16698990475/" TargetMode="External"/><Relationship Id="rId5" Type="http://schemas.openxmlformats.org/officeDocument/2006/relationships/hyperlink" Target="http://www.flickr.com/photos/spacexphotos/16848192632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icht-lustig.d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eol-135779.html" TargetMode="External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.slideshare.net/boulderjug/55-things-in-java-7" TargetMode="External"/><Relationship Id="rId4" Type="http://schemas.openxmlformats.org/officeDocument/2006/relationships/hyperlink" Target="http://de.slideshare.net/denizoguz/new-features-of-jdk-7" TargetMode="External"/><Relationship Id="rId5" Type="http://schemas.openxmlformats.org/officeDocument/2006/relationships/hyperlink" Target="mailto:git@github.com:iloveeclipse/java7examples.git" TargetMode="External"/><Relationship Id="rId6" Type="http://schemas.openxmlformats.org/officeDocument/2006/relationships/hyperlink" Target="http://www.drdobbs.com/jvm/java-se-7-new-file-io/231600403" TargetMode="External"/><Relationship Id="rId7" Type="http://schemas.openxmlformats.org/officeDocument/2006/relationships/hyperlink" Target="http://www.java2s.com/Code/Java/JDK-7/CatalogJDK-7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javase/jdk7-relnotes-41845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90513" y="3122613"/>
            <a:ext cx="3810000" cy="708025"/>
          </a:xfrm>
        </p:spPr>
        <p:txBody>
          <a:bodyPr/>
          <a:lstStyle/>
          <a:p>
            <a:pPr eaLnBrk="1" hangingPunct="1"/>
            <a:r>
              <a:rPr lang="de-DE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Cassini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I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Guiding</a:t>
            </a:r>
            <a:r>
              <a:rPr lang="de-DE" b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de-DE" b="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ahead</a:t>
            </a:r>
            <a:endParaRPr lang="de-DE" b="0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7" name="Bild 6" descr="zombie-le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84784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6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8193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Super 8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81934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275041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C3237D3-1D03-4EB3-836A-8F45FBE03390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89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8 Highlights</a:t>
            </a:r>
            <a:endParaRPr lang="de-DE" dirty="0"/>
          </a:p>
        </p:txBody>
      </p:sp>
      <p:pic>
        <p:nvPicPr>
          <p:cNvPr id="7" name="Inhaltsplatzhalter 6" descr="cool_car.jpg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t="6124" r="10421" b="5250"/>
          <a:stretch/>
        </p:blipFill>
        <p:spPr>
          <a:xfrm>
            <a:off x="1" y="0"/>
            <a:ext cx="9144000" cy="68580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Streams</a:t>
            </a:r>
            <a:endParaRPr lang="de-DE" sz="1600" b="1" dirty="0"/>
          </a:p>
        </p:txBody>
      </p:sp>
      <p:sp>
        <p:nvSpPr>
          <p:cNvPr id="19" name="Rechteck 18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Schnelle und einfache Manipulation von </a:t>
            </a:r>
            <a:r>
              <a:rPr lang="de-DE" sz="1400" b="1" dirty="0" err="1" smtClean="0">
                <a:solidFill>
                  <a:schemeClr val="tx1"/>
                </a:solidFill>
              </a:rPr>
              <a:t>Collections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map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filter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forEach</a:t>
            </a:r>
            <a:r>
              <a:rPr lang="de-DE" sz="1400" dirty="0" smtClean="0">
                <a:solidFill>
                  <a:schemeClr val="tx1"/>
                </a:solidFill>
              </a:rPr>
              <a:t>(), </a:t>
            </a:r>
            <a:r>
              <a:rPr lang="de-DE" sz="1400" dirty="0" err="1" smtClean="0">
                <a:solidFill>
                  <a:schemeClr val="tx1"/>
                </a:solidFill>
              </a:rPr>
              <a:t>lazyness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Single-</a:t>
            </a:r>
            <a:r>
              <a:rPr lang="de-DE" sz="1400" dirty="0" err="1" smtClean="0">
                <a:solidFill>
                  <a:schemeClr val="tx1"/>
                </a:solidFill>
              </a:rPr>
              <a:t>threaded</a:t>
            </a:r>
            <a:r>
              <a:rPr lang="de-DE" sz="1400" dirty="0" smtClean="0">
                <a:solidFill>
                  <a:schemeClr val="tx1"/>
                </a:solidFill>
              </a:rPr>
              <a:t> oder parallel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Virtual </a:t>
            </a:r>
            <a:r>
              <a:rPr lang="de-DE" sz="1400" dirty="0" err="1" smtClean="0">
                <a:solidFill>
                  <a:schemeClr val="tx1"/>
                </a:solidFill>
              </a:rPr>
              <a:t>extension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methods</a:t>
            </a:r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21" name="Rechteck 20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Dinge, die das Java-</a:t>
            </a:r>
            <a:r>
              <a:rPr lang="de-DE" sz="1400" b="1" dirty="0" err="1" smtClean="0">
                <a:solidFill>
                  <a:schemeClr val="tx1"/>
                </a:solidFill>
              </a:rPr>
              <a:t>Ökosytem</a:t>
            </a:r>
            <a:r>
              <a:rPr lang="de-DE" sz="1400" b="1" dirty="0" smtClean="0">
                <a:solidFill>
                  <a:schemeClr val="tx1"/>
                </a:solidFill>
              </a:rPr>
              <a:t> weiter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JavaScript in der JVM: Nashorn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API-Erweiterungen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Kleinere VMs für mobile Zwecke, kein </a:t>
            </a:r>
            <a:r>
              <a:rPr lang="de-DE" sz="1400" dirty="0" err="1" smtClean="0">
                <a:solidFill>
                  <a:schemeClr val="tx1"/>
                </a:solidFill>
              </a:rPr>
              <a:t>PermGen</a:t>
            </a:r>
            <a:r>
              <a:rPr lang="de-DE" sz="1400" dirty="0" smtClean="0">
                <a:solidFill>
                  <a:schemeClr val="tx1"/>
                </a:solidFill>
              </a:rPr>
              <a:t> Space mehr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Lambda </a:t>
            </a:r>
            <a:r>
              <a:rPr lang="de-DE" sz="1600" b="1" dirty="0" err="1" smtClean="0"/>
              <a:t>Expressions</a:t>
            </a:r>
            <a:endParaRPr lang="de-DE" sz="1600" b="1" dirty="0"/>
          </a:p>
        </p:txBody>
      </p:sp>
      <p:sp>
        <p:nvSpPr>
          <p:cNvPr id="23" name="Rechteck 2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>
                <a:solidFill>
                  <a:schemeClr val="tx1"/>
                </a:solidFill>
              </a:rPr>
              <a:t>Anleihen der funktionalen Programmierung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@</a:t>
            </a:r>
            <a:r>
              <a:rPr lang="de-DE" sz="1400" dirty="0" err="1" smtClean="0">
                <a:solidFill>
                  <a:schemeClr val="tx1"/>
                </a:solidFill>
              </a:rPr>
              <a:t>FunctionalInterface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Scope</a:t>
            </a:r>
            <a:r>
              <a:rPr lang="de-DE" sz="1400" dirty="0" smtClean="0">
                <a:solidFill>
                  <a:schemeClr val="tx1"/>
                </a:solidFill>
              </a:rPr>
              <a:t> beinhaltet umgebenden Block</a:t>
            </a:r>
            <a:endParaRPr lang="de-DE" sz="1400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Method</a:t>
            </a:r>
            <a:r>
              <a:rPr lang="de-DE" sz="1400" dirty="0" smtClean="0">
                <a:solidFill>
                  <a:schemeClr val="tx1"/>
                </a:solidFill>
              </a:rPr>
              <a:t>::</a:t>
            </a:r>
            <a:r>
              <a:rPr lang="de-DE" sz="1400" dirty="0" err="1" smtClean="0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/>
              <a:t>Date/Time API</a:t>
            </a:r>
          </a:p>
        </p:txBody>
      </p:sp>
      <p:sp>
        <p:nvSpPr>
          <p:cNvPr id="25" name="Rechteck 24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>
                <a:solidFill>
                  <a:schemeClr val="tx1"/>
                </a:solidFill>
              </a:rPr>
              <a:t>Endlich einfaches Handling von Datum und Zeit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Einfache Arithmetik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Unterstützung von Zeitzonen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Threadsafe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95536" y="432000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8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2563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96269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Moderne Zeiten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962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320186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11273F3-C9FB-4E8D-AF7F-4A1E42DC6DC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harold_lloyd_uh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j</a:t>
            </a:r>
            <a:r>
              <a:rPr lang="de-DE" dirty="0" err="1" smtClean="0">
                <a:latin typeface="Source Code Pro"/>
                <a:cs typeface="Source Code Pro"/>
              </a:rPr>
              <a:t>ava.time</a:t>
            </a:r>
            <a:r>
              <a:rPr lang="de-DE" dirty="0" smtClean="0">
                <a:latin typeface="Source Code Pro"/>
                <a:cs typeface="Source Code Pro"/>
              </a:rPr>
              <a:t/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sz="1800" dirty="0" smtClean="0"/>
              <a:t>Endlich neue API für Date/Time (JSR 310)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8916"/>
            <a:ext cx="7526610" cy="4560247"/>
          </a:xfrm>
        </p:spPr>
        <p:txBody>
          <a:bodyPr/>
          <a:lstStyle/>
          <a:p>
            <a:r>
              <a:rPr lang="de-DE" dirty="0" smtClean="0"/>
              <a:t>Viel einfacher zu bedienen:</a:t>
            </a:r>
            <a:br>
              <a:rPr lang="de-DE" dirty="0" smtClean="0"/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today</a:t>
            </a:r>
            <a:r>
              <a:rPr lang="de-DE" dirty="0" smtClean="0">
                <a:latin typeface="Source Code Pro"/>
                <a:cs typeface="Source Code Pro"/>
              </a:rPr>
              <a:t>   = </a:t>
            </a:r>
            <a:r>
              <a:rPr lang="de-DE" dirty="0" err="1" smtClean="0">
                <a:latin typeface="Source Code Pro"/>
                <a:cs typeface="Source Code Pro"/>
              </a:rPr>
              <a:t>LocalDate.now</a:t>
            </a:r>
            <a:r>
              <a:rPr lang="de-DE" dirty="0" smtClean="0">
                <a:latin typeface="Source Code Pro"/>
                <a:cs typeface="Source Code Pro"/>
              </a:rPr>
              <a:t>();</a:t>
            </a:r>
            <a:br>
              <a:rPr lang="de-DE" dirty="0" smtClean="0">
                <a:latin typeface="Source Code Pro"/>
                <a:cs typeface="Source Code Pro"/>
              </a:rPr>
            </a:br>
            <a:r>
              <a:rPr lang="de-DE" dirty="0" err="1" smtClean="0">
                <a:latin typeface="Source Code Pro"/>
                <a:cs typeface="Source Code Pro"/>
              </a:rPr>
              <a:t>LocalDate</a:t>
            </a:r>
            <a:r>
              <a:rPr lang="de-DE" dirty="0" smtClean="0">
                <a:latin typeface="Source Code Pro"/>
                <a:cs typeface="Source Code Pro"/>
              </a:rPr>
              <a:t> </a:t>
            </a:r>
            <a:r>
              <a:rPr lang="de-DE" dirty="0" err="1" smtClean="0">
                <a:latin typeface="Source Code Pro"/>
                <a:cs typeface="Source Code Pro"/>
              </a:rPr>
              <a:t>kickoff</a:t>
            </a:r>
            <a:r>
              <a:rPr lang="de-DE" dirty="0" smtClean="0">
                <a:latin typeface="Source Code Pro"/>
                <a:cs typeface="Source Code Pro"/>
              </a:rPr>
              <a:t> = </a:t>
            </a:r>
            <a:r>
              <a:rPr lang="de-DE" dirty="0" err="1" smtClean="0">
                <a:latin typeface="Source Code Pro"/>
                <a:cs typeface="Source Code Pro"/>
              </a:rPr>
              <a:t>LocalDate.of</a:t>
            </a:r>
            <a:r>
              <a:rPr lang="de-DE" dirty="0" smtClean="0">
                <a:latin typeface="Source Code Pro"/>
                <a:cs typeface="Source Code Pro"/>
              </a:rPr>
              <a:t>(2006, 7, 1);</a:t>
            </a:r>
          </a:p>
          <a:p>
            <a:endParaRPr lang="de-DE" dirty="0"/>
          </a:p>
          <a:p>
            <a:r>
              <a:rPr lang="de-DE" dirty="0" smtClean="0"/>
              <a:t>Komplett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safe</a:t>
            </a:r>
            <a:r>
              <a:rPr lang="de-DE" dirty="0" smtClean="0"/>
              <a:t> – gut in Verbindung mit Parallelisierung</a:t>
            </a:r>
          </a:p>
          <a:p>
            <a:endParaRPr lang="de-DE" dirty="0"/>
          </a:p>
          <a:p>
            <a:r>
              <a:rPr lang="de-DE" dirty="0" smtClean="0"/>
              <a:t>Key </a:t>
            </a:r>
            <a:r>
              <a:rPr lang="de-DE" dirty="0" err="1" smtClean="0"/>
              <a:t>classes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Instant – ein Zeitstempel</a:t>
            </a:r>
          </a:p>
          <a:p>
            <a:pPr lvl="1"/>
            <a:r>
              <a:rPr lang="de-DE" dirty="0" err="1" smtClean="0"/>
              <a:t>LocalDate</a:t>
            </a:r>
            <a:r>
              <a:rPr lang="de-DE" dirty="0" smtClean="0"/>
              <a:t> – ein Datum ohne Zeitinformation</a:t>
            </a:r>
          </a:p>
          <a:p>
            <a:pPr lvl="1"/>
            <a:r>
              <a:rPr lang="de-DE" dirty="0" err="1" smtClean="0"/>
              <a:t>LocalTime</a:t>
            </a:r>
            <a:r>
              <a:rPr lang="de-DE" dirty="0" smtClean="0"/>
              <a:t> – Zeit ohne Datumsinformationen</a:t>
            </a:r>
          </a:p>
          <a:p>
            <a:pPr lvl="1"/>
            <a:r>
              <a:rPr lang="de-DE" dirty="0" err="1" smtClean="0"/>
              <a:t>LocalDateTime</a:t>
            </a:r>
            <a:r>
              <a:rPr lang="de-DE" dirty="0" smtClean="0"/>
              <a:t> – Kombination der beiden vorhergehenden, ohne Zeitzone oder Offset</a:t>
            </a:r>
          </a:p>
          <a:p>
            <a:pPr lvl="1"/>
            <a:r>
              <a:rPr lang="de-DE" dirty="0" err="1" smtClean="0"/>
              <a:t>ZonedDateTime</a:t>
            </a:r>
            <a:r>
              <a:rPr lang="de-DE" dirty="0" smtClean="0"/>
              <a:t> – vollständiger Datum/Zeitstempel inklusive Zeitzone und Offset zu UTC/Greenwich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96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neue Date/Time API (JSR 310)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370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So war's </a:t>
            </a:r>
            <a:r>
              <a:rPr lang="de-DE" sz="1000" i="1" u="sng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früher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Calendar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cal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Calendar.getInstance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2006);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6); 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yeah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, 0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-based 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cal.set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Calendar.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DAY_OF_MONTH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1);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Date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oldGruendung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cal.getTime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/ Datum </a:t>
            </a:r>
            <a:r>
              <a:rPr lang="de-DE" sz="1000" i="1" u="sng" dirty="0">
                <a:solidFill>
                  <a:srgbClr val="489223"/>
                </a:solidFill>
                <a:latin typeface="Source Code Pro"/>
                <a:cs typeface="Source Code Pro"/>
              </a:rPr>
              <a:t>setzen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LocalDate.of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(2006, 7, 1);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System.out.printf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("Gründungstag: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cas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Auf Jahr, Monat, Tag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zugreifen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LocalDate.now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today.getDayOfMonth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today.getMonthValue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today.getYear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Tag %s, Monat %s (%s), Jahr %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s%n%n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",</a:t>
            </a: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 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day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monthname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</p:txBody>
      </p:sp>
      <p:sp>
        <p:nvSpPr>
          <p:cNvPr id="14" name="Rechteck 13"/>
          <p:cNvSpPr/>
          <p:nvPr/>
        </p:nvSpPr>
        <p:spPr>
          <a:xfrm>
            <a:off x="4679950" y="1556792"/>
            <a:ext cx="4103688" cy="4436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LocalTime.now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nyTime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=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LocalTime.now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ZoneId.of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America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/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New_York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"))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Spezielle Objekte</a:t>
            </a: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Jahr/Monat – Kreditkarten</a:t>
            </a:r>
          </a:p>
          <a:p>
            <a:pPr marL="271463" indent="-271463"/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creditCardExpiry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YearMonth.of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(2018,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Month.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FEBRUARY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  <a:endParaRPr lang="de-DE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endParaRPr lang="de-DE" sz="1000" i="1" dirty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Monat/Tag - Geburtstag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LocalDate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LocalDate.of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(1945, 5,  25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List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&lt;Person&gt;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celebrities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getCelebrities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);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		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.printf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"Wer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hat am selben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Tag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Geburtstag 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wie Holger Hoffmann (%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s.%s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.)?%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n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“,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</a:t>
            </a:r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holger.getMonth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(),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holger.getDayOfMonth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r>
              <a:rPr lang="de-DE" sz="1000" dirty="0" err="1" smtClean="0">
                <a:solidFill>
                  <a:srgbClr val="000000"/>
                </a:solidFill>
                <a:latin typeface="Source Code Pro"/>
                <a:cs typeface="Source Code Pro"/>
              </a:rPr>
              <a:t>celebrities.stream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filter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p-&gt;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MonthDay.from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holger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equals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MonthDay.from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p.getGeburtstag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())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)</a:t>
            </a:r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forEach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rgbClr val="000000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rgbClr val="000000"/>
                </a:solidFill>
                <a:latin typeface="Source Code Pro"/>
                <a:cs typeface="Source Code Pro"/>
              </a:rPr>
              <a:t>celeb</a:t>
            </a:r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))</a:t>
            </a:r>
          </a:p>
          <a:p>
            <a:r>
              <a:rPr lang="de-DE" sz="1000" dirty="0" smtClean="0">
                <a:solidFill>
                  <a:srgbClr val="000000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rgbClr val="000000"/>
              </a:solidFill>
              <a:latin typeface="Source Code Pro"/>
              <a:cs typeface="Source Code Pro"/>
            </a:endParaRPr>
          </a:p>
          <a:p>
            <a:endParaRPr lang="de-DE" sz="1000" dirty="0" smtClean="0">
              <a:solidFill>
                <a:srgbClr val="000000"/>
              </a:solidFill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35718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37229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Aus der Mitte entspringt ein Fluss 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3723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3901208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A01C77-7B9D-4497-8003-7D4D031BC1A6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09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JSR 335 (Lambda </a:t>
            </a:r>
            <a:r>
              <a:rPr lang="de-DE" dirty="0" err="1" smtClean="0"/>
              <a:t>Expressions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Lambdas sind die </a:t>
            </a:r>
            <a:r>
              <a:rPr lang="de-DE" dirty="0" err="1" smtClean="0"/>
              <a:t>Closures</a:t>
            </a:r>
            <a:r>
              <a:rPr lang="de-DE" dirty="0" smtClean="0"/>
              <a:t> von Java</a:t>
            </a:r>
          </a:p>
          <a:p>
            <a:pPr lvl="1"/>
            <a:r>
              <a:rPr lang="de-DE" dirty="0" err="1" smtClean="0"/>
              <a:t>Scope</a:t>
            </a:r>
            <a:r>
              <a:rPr lang="de-DE" dirty="0" smtClean="0"/>
              <a:t>: kennen alle Variablen des umgebenden Blocks, </a:t>
            </a:r>
            <a:r>
              <a:rPr lang="de-DE" i="1" dirty="0" smtClean="0"/>
              <a:t>die sich </a:t>
            </a:r>
            <a:r>
              <a:rPr lang="de-DE" sz="1400" b="1" i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i="1" dirty="0" smtClean="0">
                <a:solidFill>
                  <a:srgbClr val="992600"/>
                </a:solidFill>
              </a:rPr>
              <a:t> </a:t>
            </a:r>
            <a:r>
              <a:rPr lang="de-DE" i="1" dirty="0" smtClean="0"/>
              <a:t>verhalten.</a:t>
            </a:r>
          </a:p>
          <a:p>
            <a:pPr lvl="1"/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this</a:t>
            </a:r>
            <a:r>
              <a:rPr lang="de-DE" dirty="0" smtClean="0"/>
              <a:t> ist die Instanz, in der die Lambda Expression steht!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Syntax: (Parameter) </a:t>
            </a:r>
            <a:r>
              <a:rPr lang="de-DE" dirty="0" smtClean="0">
                <a:latin typeface="Source Code Pro"/>
                <a:cs typeface="Source Code Pro"/>
              </a:rPr>
              <a:t>-&gt;</a:t>
            </a:r>
            <a:r>
              <a:rPr lang="de-DE" dirty="0" smtClean="0"/>
              <a:t> (Expression)</a:t>
            </a:r>
          </a:p>
          <a:p>
            <a:pPr lvl="1"/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i, </a:t>
            </a:r>
            <a:r>
              <a:rPr lang="de-DE" sz="1400" dirty="0" err="1" smtClean="0">
                <a:latin typeface="Source Code Pro"/>
                <a:cs typeface="Source Code Pro"/>
              </a:rPr>
              <a:t>int</a:t>
            </a:r>
            <a:r>
              <a:rPr lang="de-DE" sz="1400" dirty="0" smtClean="0">
                <a:latin typeface="Source Code Pro"/>
                <a:cs typeface="Source Code Pro"/>
              </a:rPr>
              <a:t> 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Funktioniert mit </a:t>
            </a:r>
            <a:r>
              <a:rPr lang="de-DE" i="1" dirty="0" err="1" smtClean="0"/>
              <a:t>functional</a:t>
            </a:r>
            <a:r>
              <a:rPr lang="de-DE" i="1" dirty="0" smtClean="0"/>
              <a:t> </a:t>
            </a:r>
            <a:r>
              <a:rPr lang="de-DE" i="1" dirty="0" err="1" smtClean="0"/>
              <a:t>interfaces</a:t>
            </a:r>
            <a:r>
              <a:rPr lang="de-DE" i="1" dirty="0" smtClean="0"/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@</a:t>
            </a:r>
            <a:r>
              <a:rPr lang="de-DE" sz="1400" dirty="0" err="1" smtClean="0">
                <a:latin typeface="Source Code Pro"/>
                <a:cs typeface="Source Code Pro"/>
              </a:rPr>
              <a:t>FunctionalInterface</a:t>
            </a:r>
            <a:r>
              <a:rPr lang="de-DE" dirty="0" smtClean="0">
                <a:latin typeface="+mn-lt"/>
                <a:cs typeface="Source Code Pro"/>
              </a:rPr>
              <a:t>.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Dann kennt der Compiler auch den Typ, so dass auch </a:t>
            </a:r>
            <a:r>
              <a:rPr lang="de-DE" sz="1400" dirty="0" smtClean="0">
                <a:latin typeface="Source Code Pro"/>
                <a:cs typeface="Source Code Pro"/>
              </a:rPr>
              <a:t>(</a:t>
            </a:r>
            <a:r>
              <a:rPr lang="de-DE" sz="1400" dirty="0" err="1" smtClean="0">
                <a:latin typeface="Source Code Pro"/>
                <a:cs typeface="Source Code Pro"/>
              </a:rPr>
              <a:t>i,j</a:t>
            </a:r>
            <a:r>
              <a:rPr lang="de-DE" sz="1400" dirty="0" smtClean="0">
                <a:latin typeface="Source Code Pro"/>
                <a:cs typeface="Source Code Pro"/>
              </a:rPr>
              <a:t>) -&gt; (i*</a:t>
            </a:r>
            <a:r>
              <a:rPr lang="de-DE" sz="1400" dirty="0" err="1" smtClean="0">
                <a:latin typeface="Source Code Pro"/>
                <a:cs typeface="Source Code Pro"/>
              </a:rPr>
              <a:t>j</a:t>
            </a:r>
            <a:r>
              <a:rPr lang="de-DE" sz="1400" dirty="0" smtClean="0">
                <a:latin typeface="Source Code Pro"/>
                <a:cs typeface="Source Code Pro"/>
              </a:rPr>
              <a:t>)</a:t>
            </a:r>
            <a:r>
              <a:rPr lang="de-DE" sz="1400" dirty="0" smtClean="0"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geschrieben werden könnte.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Das sind Interfaces, die nur eine abstrakte Methode definieren, die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keine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r>
              <a:rPr lang="de-DE" dirty="0" smtClean="0">
                <a:latin typeface="+mn-lt"/>
                <a:cs typeface="Source Code Pro"/>
              </a:rPr>
              <a:t>-Implementierung hat und</a:t>
            </a:r>
          </a:p>
          <a:p>
            <a:pPr lvl="1"/>
            <a:r>
              <a:rPr lang="de-DE" dirty="0" smtClean="0">
                <a:latin typeface="+mn-lt"/>
                <a:cs typeface="Source Code Pro"/>
              </a:rPr>
              <a:t>nicht aus </a:t>
            </a:r>
            <a:r>
              <a:rPr lang="de-DE" sz="1400" dirty="0" err="1" smtClean="0">
                <a:latin typeface="Source Code Pro"/>
                <a:cs typeface="Source Code Pro"/>
              </a:rPr>
              <a:t>java.lang.Object</a:t>
            </a:r>
            <a:r>
              <a:rPr lang="de-DE" dirty="0" smtClean="0">
                <a:latin typeface="+mn-lt"/>
                <a:cs typeface="Source Code Pro"/>
              </a:rPr>
              <a:t> stammt</a:t>
            </a:r>
          </a:p>
          <a:p>
            <a:pPr lvl="1"/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Unbedingt mal ansehen: </a:t>
            </a:r>
            <a:r>
              <a:rPr lang="de-DE" sz="1400" dirty="0" err="1" smtClean="0">
                <a:latin typeface="Source Code Pro"/>
                <a:cs typeface="Source Code Pro"/>
              </a:rPr>
              <a:t>java.util.function</a:t>
            </a: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99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List&lt;Person&gt;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getPeopleAsList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old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Comparator</a:t>
            </a:r>
            <a:r>
              <a:rPr lang="de-DE" sz="1000" dirty="0">
                <a:latin typeface="Source Code Pro"/>
                <a:cs typeface="Source Code Pro"/>
              </a:rPr>
              <a:t>&lt;Person&gt;()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compare</a:t>
            </a:r>
            <a:r>
              <a:rPr lang="de-DE" sz="1000" dirty="0">
                <a:latin typeface="Source Code Pro"/>
                <a:cs typeface="Source Code Pro"/>
              </a:rPr>
              <a:t>(Person o1, Person o2)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o1.getName().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(o2.getName());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for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(Person 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 : 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.println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person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dirty="0">
                <a:solidFill>
                  <a:srgbClr val="489223"/>
                </a:solidFill>
                <a:latin typeface="Source Code Pro"/>
                <a:cs typeface="Source Code Pro"/>
              </a:rPr>
              <a:t>// </a:t>
            </a:r>
            <a:r>
              <a:rPr lang="de-DE" sz="1000" dirty="0" err="1">
                <a:solidFill>
                  <a:srgbClr val="489223"/>
                </a:solidFill>
                <a:latin typeface="Source Code Pro"/>
                <a:cs typeface="Source Code Pro"/>
              </a:rPr>
              <a:t>lambda</a:t>
            </a:r>
            <a:r>
              <a:rPr lang="de-DE" sz="1000" dirty="0">
                <a:solidFill>
                  <a:srgbClr val="489223"/>
                </a:solidFill>
                <a:latin typeface="Source Code Pro"/>
                <a:cs typeface="Source Code Pro"/>
              </a:rPr>
              <a:t> style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Collections.sort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people</a:t>
            </a:r>
            <a:r>
              <a:rPr lang="de-DE" sz="1000" dirty="0">
                <a:latin typeface="Source Code Pro"/>
                <a:cs typeface="Source Code Pro"/>
              </a:rPr>
              <a:t>, (p1, p2) -&gt;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p1.getName().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(p2.getName())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people.forEach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println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JButton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b1=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(“Classic style");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b1.addActionListener(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ActionListener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actionPerformed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ActionEvent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clicked%n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lambdaButton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JButton</a:t>
            </a:r>
            <a:r>
              <a:rPr lang="de-DE" sz="1000" dirty="0">
                <a:latin typeface="Source Code Pro"/>
                <a:cs typeface="Source Code Pro"/>
              </a:rPr>
              <a:t>("Lambda style");</a:t>
            </a: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lambdaButton.addActionListener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err="1">
                <a:latin typeface="Source Code Pro"/>
                <a:cs typeface="Source Code Pro"/>
              </a:rPr>
              <a:t>e</a:t>
            </a:r>
            <a:r>
              <a:rPr lang="de-DE" sz="1000" dirty="0">
                <a:latin typeface="Source Code Pro"/>
                <a:cs typeface="Source Code Pro"/>
              </a:rPr>
              <a:t> -&gt;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(“</a:t>
            </a:r>
            <a:r>
              <a:rPr lang="de-DE" sz="1000" dirty="0" err="1">
                <a:latin typeface="Source Code Pro"/>
                <a:cs typeface="Source Code Pro"/>
              </a:rPr>
              <a:t>lambda%n</a:t>
            </a:r>
            <a:r>
              <a:rPr lang="de-DE" sz="1000" dirty="0">
                <a:latin typeface="Source Code Pro"/>
                <a:cs typeface="Source Code Pro"/>
              </a:rPr>
              <a:t>")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961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Untertitel 4"/>
          <p:cNvSpPr>
            <a:spLocks noGrp="1"/>
          </p:cNvSpPr>
          <p:nvPr>
            <p:ph type="body" sz="quarter" idx="10"/>
          </p:nvPr>
        </p:nvSpPr>
        <p:spPr>
          <a:xfrm>
            <a:off x="1403648" y="4941168"/>
            <a:ext cx="5156026" cy="771525"/>
          </a:xfrm>
        </p:spPr>
        <p:txBody>
          <a:bodyPr/>
          <a:lstStyle/>
          <a:p>
            <a:pPr eaLnBrk="1" hangingPunct="1"/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Nils Hoffmann</a:t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/>
            </a:r>
            <a:br>
              <a:rPr lang="de-DE" dirty="0" smtClean="0">
                <a:solidFill>
                  <a:srgbClr val="FFFFFF"/>
                </a:solidFill>
                <a:ea typeface="ＭＳ Ｐゴシック" charset="0"/>
              </a:rPr>
            </a:b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git@github.com:hoffmnt</a:t>
            </a:r>
            <a:r>
              <a:rPr lang="de-DE" dirty="0" smtClean="0">
                <a:solidFill>
                  <a:srgbClr val="FFFFFF"/>
                </a:solidFill>
                <a:ea typeface="ＭＳ Ｐゴシック" charset="0"/>
              </a:rPr>
              <a:t>/</a:t>
            </a:r>
            <a:r>
              <a:rPr lang="de-DE" dirty="0" err="1" smtClean="0">
                <a:solidFill>
                  <a:srgbClr val="FFFFFF"/>
                </a:solidFill>
                <a:ea typeface="ＭＳ Ｐゴシック" charset="0"/>
              </a:rPr>
              <a:t>java_modern.git</a:t>
            </a:r>
            <a:endParaRPr lang="de-DE" b="0" dirty="0"/>
          </a:p>
        </p:txBody>
      </p:sp>
      <p:sp>
        <p:nvSpPr>
          <p:cNvPr id="13314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5750" y="358775"/>
            <a:ext cx="6057900" cy="760413"/>
          </a:xfrm>
        </p:spPr>
        <p:txBody>
          <a:bodyPr/>
          <a:lstStyle/>
          <a:p>
            <a:pPr eaLnBrk="1" hangingPunct="1"/>
            <a:r>
              <a:rPr lang="de-DE" dirty="0" smtClean="0">
                <a:ea typeface="ＭＳ Ｐゴシック" charset="0"/>
              </a:rPr>
              <a:t>Modern Java – die Highlights</a:t>
            </a:r>
            <a:endParaRPr lang="de-DE" dirty="0">
              <a:ea typeface="ＭＳ Ｐゴシック" charset="0"/>
            </a:endParaRPr>
          </a:p>
        </p:txBody>
      </p:sp>
      <p:pic>
        <p:nvPicPr>
          <p:cNvPr id="2" name="Bild 1" descr="minime_398x39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080120" cy="108012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stream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t="2147" r="30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23528" y="2996952"/>
            <a:ext cx="5713412" cy="775356"/>
          </a:xfrm>
        </p:spPr>
        <p:txBody>
          <a:bodyPr/>
          <a:lstStyle/>
          <a:p>
            <a:r>
              <a:rPr lang="de-DE" sz="2000" dirty="0" smtClean="0">
                <a:latin typeface="Source Code Pro"/>
                <a:cs typeface="Source Code Pro"/>
              </a:rPr>
              <a:t>Stream</a:t>
            </a:r>
            <a:br>
              <a:rPr lang="de-DE" sz="2000" dirty="0" smtClean="0">
                <a:latin typeface="Source Code Pro"/>
                <a:cs typeface="Source Code Pro"/>
              </a:rPr>
            </a:br>
            <a:r>
              <a:rPr lang="de-DE" dirty="0" smtClean="0"/>
              <a:t>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parallel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8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 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Definiert im neuen Package </a:t>
            </a:r>
            <a:r>
              <a:rPr lang="de-DE" sz="1400" dirty="0" err="1" smtClean="0">
                <a:latin typeface="Source Code Pro"/>
                <a:cs typeface="Source Code Pro"/>
              </a:rPr>
              <a:t>java.util.stream</a:t>
            </a:r>
            <a:r>
              <a:rPr lang="de-DE" dirty="0" smtClean="0"/>
              <a:t>.</a:t>
            </a:r>
          </a:p>
          <a:p>
            <a:r>
              <a:rPr lang="de-DE" dirty="0">
                <a:hlinkClick r:id="rId2"/>
              </a:rPr>
              <a:t>http://docs.oracle.com/javase/8/docs/api/java/util/stream/</a:t>
            </a:r>
            <a:r>
              <a:rPr lang="de-DE" dirty="0" smtClean="0">
                <a:hlinkClick r:id="rId2"/>
              </a:rPr>
              <a:t>Stream.html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smtClean="0"/>
              <a:t>Bieten viele Möglichkeiten zur Manipulation: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filter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map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sorted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>
                <a:latin typeface="Source Code Pro"/>
                <a:cs typeface="Source Code Pro"/>
              </a:rPr>
              <a:t>d</a:t>
            </a:r>
            <a:r>
              <a:rPr lang="de-DE" sz="1400" dirty="0" err="1" smtClean="0">
                <a:latin typeface="Source Code Pro"/>
                <a:cs typeface="Source Code Pro"/>
              </a:rPr>
              <a:t>istinct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</a:p>
          <a:p>
            <a:endParaRPr lang="de-DE" dirty="0" smtClean="0"/>
          </a:p>
          <a:p>
            <a:r>
              <a:rPr lang="de-DE" dirty="0" err="1" smtClean="0"/>
              <a:t>Lazy</a:t>
            </a:r>
            <a:r>
              <a:rPr lang="de-DE" dirty="0" smtClean="0"/>
              <a:t>: ohne </a:t>
            </a:r>
            <a:r>
              <a:rPr lang="de-DE" i="1" dirty="0" smtClean="0"/>
              <a:t>terminal </a:t>
            </a:r>
            <a:r>
              <a:rPr lang="de-DE" i="1" dirty="0" err="1" smtClean="0"/>
              <a:t>operation</a:t>
            </a:r>
            <a:r>
              <a:rPr lang="de-DE" dirty="0" smtClean="0"/>
              <a:t> passiert auch nichts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collect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forEach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count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6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323528" y="1412776"/>
            <a:ext cx="4107592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evenNumbers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</a:t>
            </a:r>
            <a:r>
              <a:rPr lang="en-US" sz="1000" dirty="0">
                <a:latin typeface="Source Code Pro"/>
                <a:cs typeface="Source Code Pro"/>
              </a:rPr>
              <a:t>filter(</a:t>
            </a:r>
            <a:r>
              <a:rPr lang="en-US" sz="1000" dirty="0" err="1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 -&gt; i%2==0</a:t>
            </a:r>
            <a:r>
              <a:rPr lang="en-US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</a:t>
            </a:r>
            <a:r>
              <a:rPr lang="en-US" sz="1000" dirty="0">
                <a:latin typeface="Source Code Pro"/>
                <a:cs typeface="Source Code Pro"/>
              </a:rPr>
              <a:t>count(); </a:t>
            </a: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IntSummaryStatistics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stats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ints.parallelStream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mapToInt</a:t>
            </a:r>
            <a:r>
              <a:rPr lang="de-DE" sz="1000" dirty="0">
                <a:latin typeface="Source Code Pro"/>
                <a:cs typeface="Source Code Pro"/>
              </a:rPr>
              <a:t>(Integer::</a:t>
            </a:r>
            <a:r>
              <a:rPr lang="de-DE" sz="1000" dirty="0" err="1">
                <a:latin typeface="Source Code Pro"/>
                <a:cs typeface="Source Code Pro"/>
              </a:rPr>
              <a:t>intValue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summaryStatistics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		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Highest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r>
              <a:rPr lang="de-DE" sz="1000" dirty="0" err="1">
                <a:latin typeface="Source Code Pro"/>
                <a:cs typeface="Source Code Pro"/>
              </a:rPr>
              <a:t>stats.getMax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Lowest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number</a:t>
            </a:r>
            <a:r>
              <a:rPr lang="de-DE" sz="1000" dirty="0">
                <a:latin typeface="Source Code Pro"/>
                <a:cs typeface="Source Code Pro"/>
              </a:rPr>
              <a:t> in List: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r>
              <a:rPr lang="de-DE" sz="1000" dirty="0" err="1">
                <a:latin typeface="Source Code Pro"/>
                <a:cs typeface="Source Code Pro"/>
              </a:rPr>
              <a:t>stats.getMin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Sum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r>
              <a:rPr lang="de-DE" sz="1000" dirty="0" err="1">
                <a:latin typeface="Source Code Pro"/>
                <a:cs typeface="Source Code Pro"/>
              </a:rPr>
              <a:t>stats.getSum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>
                <a:latin typeface="Source Code Pro"/>
                <a:cs typeface="Source Code Pro"/>
              </a:rPr>
              <a:t>("Average </a:t>
            </a:r>
            <a:r>
              <a:rPr lang="de-DE" sz="1000" dirty="0" err="1">
                <a:latin typeface="Source Code Pro"/>
                <a:cs typeface="Source Code Pro"/>
              </a:rPr>
              <a:t>of</a:t>
            </a:r>
            <a:r>
              <a:rPr lang="de-DE" sz="1000" dirty="0">
                <a:latin typeface="Source Code Pro"/>
                <a:cs typeface="Source Code Pro"/>
              </a:rPr>
              <a:t> all </a:t>
            </a:r>
            <a:r>
              <a:rPr lang="de-DE" sz="1000" dirty="0" err="1">
                <a:latin typeface="Source Code Pro"/>
                <a:cs typeface="Source Code Pro"/>
              </a:rPr>
              <a:t>numbers</a:t>
            </a:r>
            <a:r>
              <a:rPr lang="de-DE" sz="1000" dirty="0">
                <a:latin typeface="Source Code Pro"/>
                <a:cs typeface="Source Code Pro"/>
              </a:rPr>
              <a:t>: %</a:t>
            </a:r>
            <a:r>
              <a:rPr lang="de-DE" sz="1000" dirty="0" err="1">
                <a:latin typeface="Source Code Pro"/>
                <a:cs typeface="Source Code Pro"/>
              </a:rPr>
              <a:t>s%n</a:t>
            </a:r>
            <a:r>
              <a:rPr lang="de-DE" sz="1000" dirty="0">
                <a:latin typeface="Source Code Pro"/>
                <a:cs typeface="Source Code Pro"/>
              </a:rPr>
              <a:t>", </a:t>
            </a:r>
            <a:r>
              <a:rPr lang="de-DE" sz="1000" dirty="0" err="1">
                <a:latin typeface="Source Code Pro"/>
                <a:cs typeface="Source Code Pro"/>
              </a:rPr>
              <a:t>stats.getAverage</a:t>
            </a:r>
            <a:r>
              <a:rPr lang="de-DE" sz="1000" dirty="0">
                <a:latin typeface="Source Code Pro"/>
                <a:cs typeface="Source Code Pro"/>
              </a:rPr>
              <a:t>());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long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pl-PL" sz="1000" dirty="0" smtClean="0">
                <a:latin typeface="Source Code Pro"/>
                <a:cs typeface="Source Code Pro"/>
              </a:rPr>
              <a:t>.</a:t>
            </a:r>
            <a:r>
              <a:rPr lang="pl-PL" sz="1000" dirty="0" err="1" smtClean="0">
                <a:latin typeface="Source Code Pro"/>
                <a:cs typeface="Source Code Pro"/>
              </a:rPr>
              <a:t>filter</a:t>
            </a:r>
            <a:r>
              <a:rPr lang="pl-PL" sz="1000" dirty="0" smtClean="0">
                <a:latin typeface="Source Code Pro"/>
                <a:cs typeface="Source Code Pro"/>
              </a:rPr>
              <a:t>(x -&gt; </a:t>
            </a:r>
            <a:r>
              <a:rPr lang="pl-PL" sz="1000" dirty="0" err="1" smtClean="0">
                <a:latin typeface="Source Code Pro"/>
                <a:cs typeface="Source Code Pro"/>
              </a:rPr>
              <a:t>x.isEmpty</a:t>
            </a:r>
            <a:r>
              <a:rPr lang="pl-PL" sz="1000" dirty="0" smtClean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// Count String with length more than 3</a:t>
            </a: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num</a:t>
            </a:r>
            <a:r>
              <a:rPr lang="en-US" sz="1000" dirty="0" smtClean="0">
                <a:latin typeface="Source Code Pro"/>
                <a:cs typeface="Source Code Pro"/>
              </a:rPr>
              <a:t> = </a:t>
            </a:r>
            <a:r>
              <a:rPr lang="en-US" sz="1000" dirty="0" err="1" smtClean="0">
                <a:latin typeface="Source Code Pro"/>
                <a:cs typeface="Source Code Pro"/>
              </a:rPr>
              <a:t>strList.stream</a:t>
            </a:r>
            <a:r>
              <a:rPr lang="en-US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x.length</a:t>
            </a:r>
            <a:r>
              <a:rPr lang="en-US" sz="1000" dirty="0" smtClean="0">
                <a:latin typeface="Source Code Pro"/>
                <a:cs typeface="Source Code Pro"/>
              </a:rPr>
              <a:t>()&gt; 3)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// Count Strings starting with an 'a'</a:t>
            </a: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l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ong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count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strList.stream</a:t>
            </a:r>
            <a:r>
              <a:rPr lang="de-DE" sz="1000" dirty="0" smtClean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en-US" sz="1000" dirty="0" smtClean="0">
                <a:latin typeface="Source Code Pro"/>
                <a:cs typeface="Source Code Pro"/>
              </a:rPr>
              <a:t>.filter(x -&gt; </a:t>
            </a:r>
            <a:r>
              <a:rPr lang="en-US" sz="1000" dirty="0" err="1" smtClean="0">
                <a:latin typeface="Source Code Pro"/>
                <a:cs typeface="Source Code Pro"/>
              </a:rPr>
              <a:t>x.startsWith</a:t>
            </a:r>
            <a:r>
              <a:rPr lang="en-US" sz="1000" dirty="0" smtClean="0">
                <a:latin typeface="Source Code Pro"/>
                <a:cs typeface="Source Code Pro"/>
              </a:rPr>
              <a:t>("a"))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    .count();</a:t>
            </a:r>
          </a:p>
          <a:p>
            <a:pPr marL="0" indent="0">
              <a:buNone/>
            </a:pP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// Join Strings</a:t>
            </a:r>
            <a:endParaRPr lang="en-US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String </a:t>
            </a:r>
            <a:r>
              <a:rPr lang="de-DE" sz="1000" dirty="0">
                <a:latin typeface="Source Code Pro"/>
                <a:cs typeface="Source Code Pro"/>
              </a:rPr>
              <a:t>countries = </a:t>
            </a:r>
            <a:r>
              <a:rPr lang="de-DE" sz="1000" dirty="0" err="1" smtClean="0">
                <a:latin typeface="Source Code Pro"/>
                <a:cs typeface="Source Code Pro"/>
              </a:rPr>
              <a:t>countryList.stream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    .</a:t>
            </a:r>
            <a:r>
              <a:rPr lang="fr-FR" sz="1000" dirty="0" err="1">
                <a:latin typeface="Source Code Pro"/>
                <a:cs typeface="Source Code Pro"/>
              </a:rPr>
              <a:t>map</a:t>
            </a:r>
            <a:r>
              <a:rPr lang="fr-FR" sz="1000" dirty="0">
                <a:latin typeface="Source Code Pro"/>
                <a:cs typeface="Source Code Pro"/>
              </a:rPr>
              <a:t>(x -&gt; </a:t>
            </a:r>
            <a:r>
              <a:rPr lang="fr-FR" sz="1000" dirty="0" err="1">
                <a:latin typeface="Source Code Pro"/>
                <a:cs typeface="Source Code Pro"/>
              </a:rPr>
              <a:t>x.toUpperCase</a:t>
            </a:r>
            <a:r>
              <a:rPr lang="fr-FR" sz="1000" dirty="0">
                <a:latin typeface="Source Code Pro"/>
                <a:cs typeface="Source Code Pro"/>
              </a:rPr>
              <a:t>())</a:t>
            </a:r>
          </a:p>
          <a:p>
            <a:pPr marL="0" indent="0">
              <a:buNone/>
            </a:pPr>
            <a:r>
              <a:rPr lang="fr-FR" sz="1000" dirty="0">
                <a:latin typeface="Source Code Pro"/>
                <a:cs typeface="Source Code Pro"/>
              </a:rPr>
              <a:t>    </a:t>
            </a:r>
            <a:r>
              <a:rPr lang="fr-FR" sz="1000" dirty="0" smtClean="0">
                <a:latin typeface="Source Code Pro"/>
                <a:cs typeface="Source Code Pro"/>
              </a:rPr>
              <a:t>.</a:t>
            </a:r>
            <a:r>
              <a:rPr lang="fr-FR" sz="1000" dirty="0" err="1" smtClean="0">
                <a:latin typeface="Source Code Pro"/>
                <a:cs typeface="Source Code Pro"/>
              </a:rPr>
              <a:t>collect</a:t>
            </a:r>
            <a:r>
              <a:rPr lang="fr-FR" sz="1000" dirty="0">
                <a:latin typeface="Source Code Pro"/>
                <a:cs typeface="Source Code Pro"/>
              </a:rPr>
              <a:t>(</a:t>
            </a:r>
            <a:r>
              <a:rPr lang="fr-FR" sz="1000" dirty="0" err="1">
                <a:latin typeface="Source Code Pro"/>
                <a:cs typeface="Source Code Pro"/>
              </a:rPr>
              <a:t>Collectors.joining</a:t>
            </a:r>
            <a:r>
              <a:rPr lang="fr-FR" sz="1000" dirty="0">
                <a:latin typeface="Source Code Pro"/>
                <a:cs typeface="Source Code Pro"/>
              </a:rPr>
              <a:t>(", ")</a:t>
            </a:r>
            <a:r>
              <a:rPr lang="fr-FR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fr-FR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7108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von Streams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Streams sind nicht per se schneller oder langsamer als gutes, altes </a:t>
            </a:r>
            <a:r>
              <a:rPr lang="de-DE" sz="14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for</a:t>
            </a:r>
            <a:r>
              <a:rPr lang="de-DE" sz="1400" dirty="0" smtClean="0">
                <a:latin typeface="Source Code Pro"/>
                <a:cs typeface="Source Code Pro"/>
              </a:rPr>
              <a:t>( String s : Strings ) {...}</a:t>
            </a:r>
          </a:p>
          <a:p>
            <a:endParaRPr lang="de-DE" dirty="0">
              <a:latin typeface="Source Code Pro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Je nach Datenstruktur und Funktionen, die auf die Inhalte angewendet werden, ändert sich das Verhalten.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Parallelisierung je nach Größe und Inhalten sinnvoll</a:t>
            </a:r>
          </a:p>
          <a:p>
            <a:endParaRPr lang="de-DE" dirty="0">
              <a:latin typeface="+mn-lt"/>
              <a:cs typeface="Source Code Pro"/>
            </a:endParaRPr>
          </a:p>
          <a:p>
            <a:r>
              <a:rPr lang="de-DE" dirty="0" smtClean="0">
                <a:latin typeface="+mn-lt"/>
                <a:cs typeface="Source Code Pro"/>
              </a:rPr>
              <a:t>Für </a:t>
            </a:r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double</a:t>
            </a:r>
            <a:r>
              <a:rPr lang="de-DE" dirty="0" smtClean="0">
                <a:latin typeface="+mn-lt"/>
                <a:cs typeface="Source Code Pro"/>
              </a:rPr>
              <a:t>,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dirty="0" smtClean="0">
                <a:latin typeface="+mn-lt"/>
                <a:cs typeface="Source Code Pro"/>
              </a:rPr>
              <a:t> und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long</a:t>
            </a:r>
            <a:r>
              <a:rPr lang="de-DE" dirty="0" smtClean="0">
                <a:solidFill>
                  <a:srgbClr val="992600"/>
                </a:solidFill>
                <a:latin typeface="+mn-lt"/>
                <a:cs typeface="Source Code Pro"/>
              </a:rPr>
              <a:t> </a:t>
            </a:r>
            <a:r>
              <a:rPr lang="de-DE" dirty="0" smtClean="0">
                <a:latin typeface="+mn-lt"/>
                <a:cs typeface="Source Code Pro"/>
              </a:rPr>
              <a:t>gibt es spezialisierte Streams, die das </a:t>
            </a:r>
            <a:r>
              <a:rPr lang="de-DE" dirty="0" err="1" smtClean="0">
                <a:latin typeface="+mn-lt"/>
                <a:cs typeface="Source Code Pro"/>
              </a:rPr>
              <a:t>Boxing</a:t>
            </a:r>
            <a:r>
              <a:rPr lang="de-DE" dirty="0" smtClean="0">
                <a:latin typeface="+mn-lt"/>
                <a:cs typeface="Source Code Pro"/>
              </a:rPr>
              <a:t> unnötig machen (und ein paar zusätzliche Methoden bieten, z.B. </a:t>
            </a:r>
            <a:r>
              <a:rPr lang="de-DE" dirty="0" err="1" smtClean="0">
                <a:latin typeface="Source Code Pro"/>
                <a:cs typeface="Source Code Pro"/>
              </a:rPr>
              <a:t>max</a:t>
            </a:r>
            <a:r>
              <a:rPr lang="de-DE" dirty="0" smtClean="0">
                <a:latin typeface="Source Code Pro"/>
                <a:cs typeface="Source Code Pro"/>
              </a:rPr>
              <a:t>()</a:t>
            </a:r>
            <a:r>
              <a:rPr lang="de-DE" dirty="0" smtClean="0">
                <a:latin typeface="+mn-lt"/>
                <a:cs typeface="Source Code Pro"/>
              </a:rPr>
              <a:t>)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DoubleStream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IntStream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LongStream</a:t>
            </a:r>
            <a:endParaRPr lang="de-DE" sz="1400" dirty="0" smtClean="0">
              <a:latin typeface="Source Code Pro"/>
              <a:cs typeface="Source Code Pro"/>
            </a:endParaRPr>
          </a:p>
          <a:p>
            <a:endParaRPr lang="de-DE" dirty="0">
              <a:latin typeface="Source Code Pro"/>
              <a:cs typeface="Source Code Pro"/>
            </a:endParaRPr>
          </a:p>
          <a:p>
            <a:endParaRPr lang="de-DE" dirty="0">
              <a:latin typeface="+mn-lt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76773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Streams als Datengenerator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1485514"/>
          </a:xfrm>
        </p:spPr>
        <p:txBody>
          <a:bodyPr/>
          <a:lstStyle/>
          <a:p>
            <a:r>
              <a:rPr lang="de-DE" dirty="0" smtClean="0"/>
              <a:t>Streams können so definiert werden, dass sie unendlich Daten liefern.</a:t>
            </a:r>
          </a:p>
          <a:p>
            <a:pPr lvl="1"/>
            <a:r>
              <a:rPr lang="de-DE" dirty="0" smtClean="0"/>
              <a:t>Nicht vergessen, den Stream zu begrenzen</a:t>
            </a:r>
            <a:r>
              <a:rPr lang="de-DE" dirty="0" smtClean="0"/>
              <a:t>!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IntStream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IntStream.iterate</a:t>
            </a:r>
            <a:r>
              <a:rPr lang="de-DE" sz="1000" dirty="0">
                <a:latin typeface="Source Code Pro"/>
                <a:cs typeface="Source Code Pro"/>
              </a:rPr>
              <a:t>(1</a:t>
            </a:r>
            <a:r>
              <a:rPr lang="de-DE" sz="1000" dirty="0" smtClean="0">
                <a:latin typeface="Source Code Pro"/>
                <a:cs typeface="Source Code Pro"/>
              </a:rPr>
              <a:t>,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 smtClean="0"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-&gt; </a:t>
            </a:r>
            <a:r>
              <a:rPr lang="en-US" sz="1000" dirty="0" smtClean="0">
                <a:latin typeface="Source Code Pro"/>
                <a:cs typeface="Source Code Pro"/>
              </a:rPr>
              <a:t>i+1);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solange der Speicher reicht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stream.forEach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// besser so:</a:t>
            </a: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Streams.limit</a:t>
            </a:r>
            <a:r>
              <a:rPr lang="de-DE" sz="1000" dirty="0" smtClean="0">
                <a:latin typeface="Source Code Pro"/>
                <a:cs typeface="Source Code Pro"/>
              </a:rPr>
              <a:t>(100).</a:t>
            </a:r>
            <a:r>
              <a:rPr lang="de-DE" sz="1000" dirty="0" err="1" smtClean="0">
                <a:latin typeface="Source Code Pro"/>
                <a:cs typeface="Source Code Pro"/>
              </a:rPr>
              <a:t>forEach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smtClean="0">
                <a:latin typeface="Source Code Pro"/>
                <a:cs typeface="Source Code Pro"/>
              </a:rPr>
              <a:t>::</a:t>
            </a:r>
            <a:r>
              <a:rPr lang="de-DE" sz="1000" dirty="0" err="1" smtClean="0">
                <a:latin typeface="Source Code Pro"/>
                <a:cs typeface="Source Code Pro"/>
              </a:rPr>
              <a:t>println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008" y="3140968"/>
            <a:ext cx="4104000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SqSupplier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IntSupplier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 smtClean="0">
                <a:latin typeface="Source Code Pro"/>
                <a:cs typeface="Source Code Pro"/>
              </a:rPr>
              <a:t>    </a:t>
            </a:r>
            <a:r>
              <a:rPr lang="da-DK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</a:t>
            </a:r>
            <a:r>
              <a:rPr lang="da-DK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a-DK" sz="1000" dirty="0">
                <a:latin typeface="Source Code Pro"/>
                <a:cs typeface="Source Code Pro"/>
              </a:rPr>
              <a:t>i = 0</a:t>
            </a:r>
            <a:r>
              <a:rPr lang="da-DK" sz="1000" dirty="0" smtClean="0">
                <a:latin typeface="Source Code Pro"/>
                <a:cs typeface="Source Code Pro"/>
              </a:rPr>
              <a:t>;</a:t>
            </a:r>
            <a:endParaRPr lang="da-DK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a-DK" sz="1000" dirty="0">
                <a:latin typeface="Source Code Pro"/>
                <a:cs typeface="Source Code Pro"/>
              </a:rPr>
              <a:t>    </a:t>
            </a:r>
            <a:r>
              <a:rPr lang="da-DK" sz="1000" dirty="0" smtClean="0">
                <a:latin typeface="Source Code Pro"/>
                <a:cs typeface="Source Code Pro"/>
              </a:rPr>
              <a:t>@Override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public </a:t>
            </a:r>
            <a:r>
              <a:rPr lang="en-US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err="1">
                <a:latin typeface="Source Code Pro"/>
                <a:cs typeface="Source Code Pro"/>
              </a:rPr>
              <a:t>getAsInt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smtClean="0">
                <a:latin typeface="Source Code Pro"/>
                <a:cs typeface="Source Code Pro"/>
              </a:rPr>
              <a:t>) {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      </a:t>
            </a:r>
            <a:r>
              <a:rPr lang="en-US" sz="1000" dirty="0" err="1" smtClean="0">
                <a:latin typeface="Source Code Pro"/>
                <a:cs typeface="Source Code Pro"/>
              </a:rPr>
              <a:t>i</a:t>
            </a:r>
            <a:r>
              <a:rPr lang="en-US" sz="1000" dirty="0">
                <a:latin typeface="Source Code Pro"/>
                <a:cs typeface="Source Code Pro"/>
              </a:rPr>
              <a:t>++</a:t>
            </a:r>
            <a:r>
              <a:rPr lang="en-US" sz="1000" dirty="0" smtClean="0">
                <a:latin typeface="Source Code Pro"/>
                <a:cs typeface="Source Code Pro"/>
              </a:rPr>
              <a:t>; 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      </a:t>
            </a: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nb-NO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>
                <a:latin typeface="Source Code Pro"/>
                <a:cs typeface="Source Code Pro"/>
              </a:rPr>
              <a:t>i * i;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nb-NO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nb-NO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main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String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args</a:t>
            </a:r>
            <a:r>
              <a:rPr lang="nb-NO" sz="1000" dirty="0">
                <a:latin typeface="Source Code Pro"/>
                <a:cs typeface="Source Code Pro"/>
              </a:rPr>
              <a:t>[]</a:t>
            </a:r>
            <a:r>
              <a:rPr lang="nb-NO" sz="1000" dirty="0" smtClean="0">
                <a:latin typeface="Source Code Pro"/>
                <a:cs typeface="Source Code Pro"/>
              </a:rPr>
              <a:t>) {</a:t>
            </a:r>
            <a:endParaRPr lang="nb-NO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SqSupplier</a:t>
            </a:r>
            <a:r>
              <a:rPr lang="nb-NO" sz="1000" dirty="0" smtClean="0">
                <a:latin typeface="Source Code Pro"/>
                <a:cs typeface="Source Code Pro"/>
              </a:rPr>
              <a:t> </a:t>
            </a:r>
            <a:r>
              <a:rPr lang="nb-NO" sz="1000" dirty="0" err="1" smtClean="0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= </a:t>
            </a:r>
            <a:r>
              <a:rPr lang="nb-NO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nb-NO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nb-NO" sz="1000" dirty="0" err="1">
                <a:latin typeface="Source Code Pro"/>
                <a:cs typeface="Source Code Pro"/>
              </a:rPr>
              <a:t>SqSupplier</a:t>
            </a:r>
            <a:r>
              <a:rPr lang="nb-NO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s1 = </a:t>
            </a:r>
            <a:r>
              <a:rPr lang="nb-NO" sz="1000" dirty="0" err="1">
                <a:latin typeface="Source Code Pro"/>
                <a:cs typeface="Source Code Pro"/>
              </a:rPr>
              <a:t>IntStream.generate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  </a:t>
            </a:r>
            <a:r>
              <a:rPr lang="nb-NO" sz="1000" dirty="0" err="1" smtClean="0">
                <a:latin typeface="Source Code Pro"/>
                <a:cs typeface="Source Code Pro"/>
              </a:rPr>
              <a:t>IntStream</a:t>
            </a:r>
            <a:r>
              <a:rPr lang="nb-NO" sz="1000" dirty="0" smtClean="0">
                <a:latin typeface="Source Code Pro"/>
                <a:cs typeface="Source Code Pro"/>
              </a:rPr>
              <a:t> s2 </a:t>
            </a:r>
            <a:r>
              <a:rPr lang="nb-NO" sz="1000" dirty="0">
                <a:latin typeface="Source Code Pro"/>
                <a:cs typeface="Source Code Pro"/>
              </a:rPr>
              <a:t>= </a:t>
            </a:r>
            <a:r>
              <a:rPr lang="nb-NO" sz="1000" dirty="0" err="1">
                <a:latin typeface="Source Code Pro"/>
                <a:cs typeface="Source Code Pro"/>
              </a:rPr>
              <a:t>IntStream.generate</a:t>
            </a:r>
            <a:r>
              <a:rPr lang="nb-NO" sz="1000" dirty="0" smtClean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supl</a:t>
            </a:r>
            <a:r>
              <a:rPr lang="nb-NO" sz="1000" dirty="0" smtClean="0">
                <a:latin typeface="Source Code Pro"/>
                <a:cs typeface="Source Code Pro"/>
              </a:rPr>
              <a:t>)</a:t>
            </a:r>
            <a:r>
              <a:rPr lang="nb-NO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   </a:t>
            </a:r>
            <a:r>
              <a:rPr lang="nb-NO" sz="1000" dirty="0">
                <a:latin typeface="Source Code Pro"/>
                <a:cs typeface="Source Code Pro"/>
              </a:rPr>
              <a:t> </a:t>
            </a:r>
            <a:r>
              <a:rPr lang="nb-NO" sz="1000" dirty="0" smtClean="0">
                <a:latin typeface="Source Code Pro"/>
                <a:cs typeface="Source Code Pro"/>
              </a:rPr>
              <a:t>s1.limit</a:t>
            </a:r>
            <a:r>
              <a:rPr lang="nb-NO" sz="1000" dirty="0">
                <a:latin typeface="Source Code Pro"/>
                <a:cs typeface="Source Code Pro"/>
              </a:rPr>
              <a:t>(10).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nb-NO" sz="1000" dirty="0">
                <a:latin typeface="Source Code Pro"/>
                <a:cs typeface="Source Code Pro"/>
              </a:rPr>
              <a:t>  </a:t>
            </a:r>
            <a:r>
              <a:rPr lang="nb-NO" sz="1000" dirty="0" smtClean="0">
                <a:latin typeface="Source Code Pro"/>
                <a:cs typeface="Source Code Pro"/>
              </a:rPr>
              <a:t>  s2</a:t>
            </a:r>
            <a:r>
              <a:rPr lang="nb-NO" sz="1000" dirty="0">
                <a:latin typeface="Source Code Pro"/>
                <a:cs typeface="Source Code Pro"/>
              </a:rPr>
              <a:t>.limit</a:t>
            </a:r>
            <a:r>
              <a:rPr lang="nb-NO" sz="1000" dirty="0" smtClean="0">
                <a:latin typeface="Source Code Pro"/>
                <a:cs typeface="Source Code Pro"/>
              </a:rPr>
              <a:t>(30</a:t>
            </a:r>
            <a:r>
              <a:rPr lang="nb-NO" sz="1000" dirty="0">
                <a:latin typeface="Source Code Pro"/>
                <a:cs typeface="Source Code Pro"/>
              </a:rPr>
              <a:t>).</a:t>
            </a:r>
            <a:r>
              <a:rPr lang="nb-NO" sz="1000" dirty="0" err="1">
                <a:latin typeface="Source Code Pro"/>
                <a:cs typeface="Source Code Pro"/>
              </a:rPr>
              <a:t>forEach</a:t>
            </a:r>
            <a:r>
              <a:rPr lang="nb-NO" sz="1000" dirty="0">
                <a:latin typeface="Source Code Pro"/>
                <a:cs typeface="Source Code Pro"/>
              </a:rPr>
              <a:t>(</a:t>
            </a:r>
            <a:r>
              <a:rPr lang="nb-NO" sz="1000" dirty="0" err="1">
                <a:latin typeface="Source Code Pro"/>
                <a:cs typeface="Source Code Pro"/>
              </a:rPr>
              <a:t>System.out</a:t>
            </a:r>
            <a:r>
              <a:rPr lang="nb-NO" sz="1000" dirty="0">
                <a:latin typeface="Source Code Pro"/>
                <a:cs typeface="Source Code Pro"/>
              </a:rPr>
              <a:t>::</a:t>
            </a:r>
            <a:r>
              <a:rPr lang="nb-NO" sz="1000" dirty="0" err="1">
                <a:latin typeface="Source Code Pro"/>
                <a:cs typeface="Source Code Pro"/>
              </a:rPr>
              <a:t>println</a:t>
            </a:r>
            <a:r>
              <a:rPr lang="nb-NO" sz="1000" dirty="0">
                <a:latin typeface="Source Code Pro"/>
                <a:cs typeface="Source Code Pro"/>
              </a:rPr>
              <a:t>)</a:t>
            </a:r>
            <a:r>
              <a:rPr lang="nb-NO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Source Code Pro"/>
                <a:cs typeface="Source Code Pro"/>
              </a:rPr>
              <a:t>}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251520" y="3140968"/>
            <a:ext cx="421424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Daten holen geht so nur einmal – ein Stream, der terminiert wurde, ist und bleibt geschlossen.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generate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  <a:r>
              <a:rPr lang="de-DE" dirty="0" smtClean="0"/>
              <a:t> statt </a:t>
            </a:r>
            <a:r>
              <a:rPr lang="de-DE" sz="1400" dirty="0" err="1" smtClean="0">
                <a:latin typeface="Source Code Pro"/>
                <a:cs typeface="Source Code Pro"/>
              </a:rPr>
              <a:t>iterate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>
                <a:hlinkClick r:id="rId3"/>
              </a:rPr>
              <a:t>http://www.codeproject.com/Articles/793374/Generators-with-Java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1638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49517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Und ewig schleichen die Erben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49518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447068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A0001AF-A737-41DD-967D-7D8448F97DDD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25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Cassini Consulting</a:t>
            </a:r>
            <a:endParaRPr lang="de-DE" dirty="0"/>
          </a:p>
        </p:txBody>
      </p:sp>
      <p:pic>
        <p:nvPicPr>
          <p:cNvPr id="7" name="Bild 6" descr="spacex_dragon_desce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/>
          <a:stretch/>
        </p:blipFill>
        <p:spPr>
          <a:xfrm>
            <a:off x="0" y="-4568"/>
            <a:ext cx="9144000" cy="6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Inheritance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9" name="Bild 8" descr="inheri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94" y="1340768"/>
            <a:ext cx="6412253" cy="436991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23528" y="2780928"/>
            <a:ext cx="3422154" cy="314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 smtClean="0"/>
          </a:p>
          <a:p>
            <a:r>
              <a:rPr lang="de-DE" dirty="0" smtClean="0"/>
              <a:t>1 Superklasse</a:t>
            </a:r>
          </a:p>
          <a:p>
            <a:pPr lvl="1"/>
            <a:r>
              <a:rPr lang="de-DE" dirty="0" smtClean="0"/>
              <a:t>Konkrete Methoden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endParaRPr lang="de-DE" i="1" dirty="0" smtClean="0"/>
          </a:p>
          <a:p>
            <a:r>
              <a:rPr lang="de-DE" i="1" dirty="0" err="1" smtClean="0"/>
              <a:t>n</a:t>
            </a:r>
            <a:r>
              <a:rPr lang="de-DE" i="1" dirty="0" smtClean="0"/>
              <a:t> </a:t>
            </a:r>
            <a:r>
              <a:rPr lang="de-DE" dirty="0" smtClean="0"/>
              <a:t>Interfaces</a:t>
            </a:r>
          </a:p>
          <a:p>
            <a:pPr lvl="1"/>
            <a:r>
              <a:rPr lang="de-DE" dirty="0" smtClean="0"/>
              <a:t>Abstrakte Methoden</a:t>
            </a:r>
          </a:p>
          <a:p>
            <a:pPr lvl="1"/>
            <a:r>
              <a:rPr lang="de-DE" sz="14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@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Deprecated</a:t>
            </a:r>
            <a:r>
              <a:rPr lang="de-DE" sz="1400" dirty="0" smtClean="0">
                <a:latin typeface="Source Code Pro"/>
                <a:cs typeface="Source Code Pro"/>
              </a:rPr>
              <a:t/>
            </a:r>
            <a:br>
              <a:rPr lang="de-DE" sz="1400" dirty="0" smtClean="0">
                <a:latin typeface="Source Code Pro"/>
                <a:cs typeface="Source Code Pro"/>
              </a:rPr>
            </a:br>
            <a:r>
              <a:rPr lang="de-DE" dirty="0" smtClean="0"/>
              <a:t>Konstanten</a:t>
            </a:r>
          </a:p>
        </p:txBody>
      </p:sp>
    </p:spTree>
    <p:extLst>
      <p:ext uri="{BB962C8B-B14F-4D97-AF65-F5344CB8AC3E}">
        <p14:creationId xmlns:p14="http://schemas.microsoft.com/office/powerpoint/2010/main" val="19616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default</a:t>
            </a:r>
            <a:endParaRPr lang="de-DE" b="1" dirty="0">
              <a:solidFill>
                <a:srgbClr val="9926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Seit Java 1.0 reserviert</a:t>
            </a:r>
          </a:p>
          <a:p>
            <a:endParaRPr lang="de-DE" dirty="0"/>
          </a:p>
          <a:p>
            <a:r>
              <a:rPr lang="de-DE" dirty="0" smtClean="0"/>
              <a:t>Hat nichts mit Sichtbarkeit zu tun!</a:t>
            </a:r>
          </a:p>
          <a:p>
            <a:pPr lvl="1"/>
            <a:r>
              <a:rPr lang="de-DE" dirty="0" smtClean="0"/>
              <a:t>Die „</a:t>
            </a:r>
            <a:r>
              <a:rPr lang="de-DE" dirty="0" err="1" smtClean="0"/>
              <a:t>default</a:t>
            </a:r>
            <a:r>
              <a:rPr lang="de-DE" dirty="0" smtClean="0"/>
              <a:t>“-</a:t>
            </a:r>
            <a:r>
              <a:rPr lang="de-DE" dirty="0" err="1" smtClean="0"/>
              <a:t>Visibility</a:t>
            </a:r>
            <a:r>
              <a:rPr lang="de-DE" dirty="0" smtClean="0"/>
              <a:t> wird durch weglassen von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protected</a:t>
            </a:r>
            <a:r>
              <a:rPr lang="de-DE" sz="14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400" dirty="0" smtClean="0">
                <a:latin typeface="Source Code Pro"/>
                <a:cs typeface="Source Code Pro"/>
              </a:rPr>
              <a:t>| </a:t>
            </a:r>
            <a:r>
              <a:rPr lang="de-DE" sz="14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dirty="0" smtClean="0"/>
              <a:t>erreicht!</a:t>
            </a:r>
          </a:p>
          <a:p>
            <a:pPr lvl="1"/>
            <a:endParaRPr lang="de-DE" dirty="0"/>
          </a:p>
          <a:p>
            <a:r>
              <a:rPr lang="de-DE" dirty="0" smtClean="0"/>
              <a:t>Neu: </a:t>
            </a:r>
            <a:r>
              <a:rPr lang="de-DE" i="1" dirty="0" err="1" smtClean="0"/>
              <a:t>virtual</a:t>
            </a:r>
            <a:r>
              <a:rPr lang="de-DE" i="1" dirty="0" smtClean="0"/>
              <a:t> </a:t>
            </a:r>
            <a:r>
              <a:rPr lang="de-DE" i="1" dirty="0" err="1" smtClean="0"/>
              <a:t>extension</a:t>
            </a:r>
            <a:r>
              <a:rPr lang="de-DE" i="1" dirty="0" smtClean="0"/>
              <a:t> </a:t>
            </a:r>
            <a:r>
              <a:rPr lang="de-DE" i="1" dirty="0" err="1" smtClean="0"/>
              <a:t>methods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>
                <a:sym typeface="Wingdings"/>
              </a:rPr>
              <a:t>Methoden-Implementierung in Interfaces!</a:t>
            </a:r>
          </a:p>
          <a:p>
            <a:pPr lvl="1"/>
            <a:r>
              <a:rPr lang="de-DE" dirty="0" smtClean="0">
                <a:sym typeface="Wingdings"/>
              </a:rPr>
              <a:t>Es können statische Methoden und Interface-Methoden verwendet werden</a:t>
            </a:r>
          </a:p>
          <a:p>
            <a:pPr lvl="1"/>
            <a:r>
              <a:rPr lang="de-DE" dirty="0" smtClean="0">
                <a:sym typeface="Wingdings"/>
              </a:rPr>
              <a:t>Sie können normal implementiert werden</a:t>
            </a:r>
          </a:p>
          <a:p>
            <a:pPr lvl="1"/>
            <a:r>
              <a:rPr lang="de-DE" dirty="0" smtClean="0">
                <a:sym typeface="Wingdings"/>
              </a:rPr>
              <a:t>Erweiterung von APIs möglich, ohne Code zu zerstören – siehe </a:t>
            </a:r>
            <a:r>
              <a:rPr lang="de-DE" dirty="0" err="1" smtClean="0">
                <a:sym typeface="Wingdings"/>
              </a:rPr>
              <a:t>Collections</a:t>
            </a:r>
            <a:r>
              <a:rPr lang="de-DE" dirty="0" smtClean="0">
                <a:sym typeface="Wingdings"/>
              </a:rPr>
              <a:t>-Framework</a:t>
            </a: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Mehrfachvererbung light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9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frui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0"/>
            <a:ext cx="10337248" cy="68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Source Code Pro"/>
                <a:cs typeface="Source Code Pro"/>
              </a:rPr>
              <a:t>d</a:t>
            </a:r>
            <a:r>
              <a:rPr lang="de-DE" dirty="0" err="1" smtClean="0">
                <a:latin typeface="Source Code Pro"/>
                <a:cs typeface="Source Code Pro"/>
              </a:rPr>
              <a:t>efault</a:t>
            </a:r>
            <a:r>
              <a:rPr lang="de-DE" dirty="0" smtClean="0"/>
              <a:t> in Interfaces</a:t>
            </a:r>
            <a:endParaRPr lang="de-DE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92400" y="2564904"/>
            <a:ext cx="5040560" cy="3600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Collection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extends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Iterable</a:t>
            </a:r>
            <a:r>
              <a:rPr lang="de-DE" sz="1000" dirty="0">
                <a:latin typeface="Source Code Pro"/>
                <a:cs typeface="Source Code Pro"/>
              </a:rPr>
              <a:t>&lt;E&gt; {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</a:t>
            </a:r>
            <a:r>
              <a:rPr lang="de-DE" sz="1000" dirty="0">
                <a:latin typeface="Source Code Pro"/>
                <a:cs typeface="Source Code Pro"/>
              </a:rPr>
              <a:t>...)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Stream&lt;E&gt; </a:t>
            </a:r>
            <a:r>
              <a:rPr lang="de-DE" sz="1000" dirty="0" err="1">
                <a:latin typeface="Source Code Pro"/>
                <a:cs typeface="Source Code Pro"/>
              </a:rPr>
              <a:t>stream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StreamSupport.stream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spliterator</a:t>
            </a:r>
            <a:r>
              <a:rPr lang="de-DE" sz="1000" dirty="0">
                <a:latin typeface="Source Code Pro"/>
                <a:cs typeface="Source Code Pro"/>
              </a:rPr>
              <a:t>(),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(...)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removeIf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Predicate</a:t>
            </a:r>
            <a:r>
              <a:rPr lang="de-DE" sz="1000" dirty="0">
                <a:latin typeface="Source Code Pro"/>
                <a:cs typeface="Source Code Pro"/>
              </a:rPr>
              <a:t>&lt;? 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E&gt; </a:t>
            </a:r>
            <a:r>
              <a:rPr lang="de-DE" sz="1000" dirty="0" err="1">
                <a:latin typeface="Source Code Pro"/>
                <a:cs typeface="Source Code Pro"/>
              </a:rPr>
              <a:t>filter</a:t>
            </a:r>
            <a:r>
              <a:rPr lang="de-DE" sz="1000" dirty="0">
                <a:latin typeface="Source Code Pro"/>
                <a:cs typeface="Source Code Pro"/>
              </a:rPr>
              <a:t>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</a:t>
            </a:r>
            <a:r>
              <a:rPr lang="de-DE" sz="1000" dirty="0" smtClean="0">
                <a:latin typeface="Source Code Pro"/>
                <a:cs typeface="Source Code Pro"/>
              </a:rPr>
              <a:t>  </a:t>
            </a:r>
            <a:r>
              <a:rPr lang="de-DE" sz="1000" dirty="0" err="1" smtClean="0">
                <a:latin typeface="Source Code Pro"/>
                <a:cs typeface="Source Code Pro"/>
              </a:rPr>
              <a:t>Objects.</a:t>
            </a:r>
            <a:r>
              <a:rPr lang="de-DE" sz="1000" i="1" dirty="0" err="1" smtClean="0">
                <a:latin typeface="Source Code Pro"/>
                <a:cs typeface="Source Code Pro"/>
              </a:rPr>
              <a:t>requireNonNull</a:t>
            </a:r>
            <a:r>
              <a:rPr lang="de-DE" sz="1000" i="1" dirty="0">
                <a:latin typeface="Source Code Pro"/>
                <a:cs typeface="Source Code Pro"/>
              </a:rPr>
              <a:t>(</a:t>
            </a:r>
            <a:r>
              <a:rPr lang="de-DE" sz="1000" i="1" dirty="0" err="1">
                <a:latin typeface="Source Code Pro"/>
                <a:cs typeface="Source Code Pro"/>
              </a:rPr>
              <a:t>filter</a:t>
            </a:r>
            <a:r>
              <a:rPr lang="de-DE" sz="1000" i="1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boolean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removed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false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final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&lt;E&gt; </a:t>
            </a:r>
            <a:r>
              <a:rPr lang="de-DE" sz="1000" dirty="0" err="1">
                <a:latin typeface="Source Code Pro"/>
                <a:cs typeface="Source Code Pro"/>
              </a:rPr>
              <a:t>each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dirty="0" err="1">
                <a:latin typeface="Source Code Pro"/>
                <a:cs typeface="Source Code Pro"/>
              </a:rPr>
              <a:t>iterator</a:t>
            </a:r>
            <a:r>
              <a:rPr lang="de-DE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while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each.hasNext</a:t>
            </a:r>
            <a:r>
              <a:rPr lang="en-US" sz="1000" dirty="0">
                <a:latin typeface="Source Code Pro"/>
                <a:cs typeface="Source Code Pro"/>
              </a:rPr>
              <a:t>())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if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filter.test</a:t>
            </a:r>
            <a:r>
              <a:rPr lang="en-US" sz="1000" dirty="0">
                <a:latin typeface="Source Code Pro"/>
                <a:cs typeface="Source Code Pro"/>
              </a:rPr>
              <a:t>(</a:t>
            </a:r>
            <a:r>
              <a:rPr lang="en-US" sz="1000" dirty="0" err="1">
                <a:latin typeface="Source Code Pro"/>
                <a:cs typeface="Source Code Pro"/>
              </a:rPr>
              <a:t>each.next</a:t>
            </a:r>
            <a:r>
              <a:rPr lang="en-US" sz="1000" dirty="0">
                <a:latin typeface="Source Code Pro"/>
                <a:cs typeface="Source Code Pro"/>
              </a:rPr>
              <a:t>())) {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 err="1" smtClean="0">
                <a:latin typeface="Source Code Pro"/>
                <a:cs typeface="Source Code Pro"/>
              </a:rPr>
              <a:t>each.remove</a:t>
            </a:r>
            <a:r>
              <a:rPr lang="en-US" sz="1000" dirty="0">
                <a:latin typeface="Source Code Pro"/>
                <a:cs typeface="Source Code Pro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  </a:t>
            </a:r>
            <a:r>
              <a:rPr lang="en-US" sz="1000" dirty="0">
                <a:latin typeface="Source Code Pro"/>
                <a:cs typeface="Source Code Pro"/>
              </a:rPr>
              <a:t>removed =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true</a:t>
            </a:r>
            <a:r>
              <a:rPr lang="en-US" sz="1000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}</a:t>
            </a:r>
            <a:endParaRPr lang="en-US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 </a:t>
            </a:r>
            <a:r>
              <a:rPr lang="en-US" sz="1000" dirty="0" smtClean="0">
                <a:latin typeface="Source Code Pro"/>
                <a:cs typeface="Source Code Pro"/>
              </a:rPr>
              <a:t>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latin typeface="Source Code Pro"/>
                <a:cs typeface="Source Code Pro"/>
              </a:rPr>
              <a:t>removed;</a:t>
            </a:r>
          </a:p>
          <a:p>
            <a:pPr marL="0" indent="0">
              <a:buNone/>
            </a:pPr>
            <a:r>
              <a:rPr lang="en-US" sz="1000" dirty="0"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latin typeface="Source Code Pro"/>
                <a:cs typeface="Source Code Pro"/>
              </a:rPr>
              <a:t> }</a:t>
            </a:r>
          </a:p>
          <a:p>
            <a:pPr marL="0" indent="0">
              <a:buNone/>
            </a:pPr>
            <a:r>
              <a:rPr lang="en-US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392400" y="1268760"/>
            <a:ext cx="504369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private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funWithStreams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myList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ArrayList</a:t>
            </a:r>
            <a:r>
              <a:rPr lang="de-DE" sz="1000" dirty="0" smtClean="0">
                <a:latin typeface="Source Code Pro"/>
                <a:cs typeface="Source Code Pro"/>
              </a:rPr>
              <a:t>&lt;&gt;();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Stream </a:t>
            </a:r>
            <a:r>
              <a:rPr lang="de-DE" sz="1000" dirty="0" err="1" smtClean="0">
                <a:latin typeface="Source Code Pro"/>
                <a:cs typeface="Source Code Pro"/>
              </a:rPr>
              <a:t>myStream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dirty="0" err="1" smtClean="0">
                <a:latin typeface="Source Code Pro"/>
                <a:cs typeface="Source Code Pro"/>
              </a:rPr>
              <a:t>myList.</a:t>
            </a:r>
            <a:r>
              <a:rPr lang="de-DE" sz="1000" b="1" dirty="0" err="1" smtClean="0">
                <a:latin typeface="Source Code Pro"/>
                <a:cs typeface="Source Code Pro"/>
              </a:rPr>
              <a:t>stream</a:t>
            </a:r>
            <a:r>
              <a:rPr lang="de-DE" sz="1000" b="1" dirty="0" smtClean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FontTx/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(...)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FontTx/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292758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Welches </a:t>
            </a:r>
            <a:r>
              <a:rPr lang="de-DE" dirty="0" err="1" smtClean="0">
                <a:latin typeface="Source Code Pro"/>
                <a:cs typeface="Source Code Pro"/>
              </a:rPr>
              <a:t>default</a:t>
            </a:r>
            <a:r>
              <a:rPr lang="de-DE" dirty="0" smtClean="0"/>
              <a:t> gewinnt?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396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r>
              <a:rPr lang="de-DE" sz="1000" dirty="0" smtClean="0">
                <a:latin typeface="Source Code Pro"/>
                <a:cs typeface="Source Code Pro"/>
              </a:rPr>
              <a:t>.")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."</a:t>
            </a:r>
            <a:r>
              <a:rPr lang="de-DE" sz="1000" i="1" dirty="0" smtClean="0">
                <a:latin typeface="Source Code Pro"/>
                <a:cs typeface="Source Code Pro"/>
              </a:rPr>
              <a:t>)</a:t>
            </a:r>
            <a:r>
              <a:rPr lang="de-DE" sz="1000" i="1" dirty="0">
                <a:latin typeface="Source Code Pro"/>
                <a:cs typeface="Source Code Pro"/>
              </a:rPr>
              <a:t>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List&lt;String&gt; </a:t>
            </a:r>
            <a:r>
              <a:rPr lang="de-DE" sz="1000" dirty="0" err="1" smtClean="0">
                <a:latin typeface="Source Code Pro"/>
                <a:cs typeface="Source Code Pro"/>
              </a:rPr>
              <a:t>listMe</a:t>
            </a:r>
            <a:r>
              <a:rPr lang="de-DE" sz="1000" dirty="0" smtClean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    // </a:t>
            </a:r>
            <a:r>
              <a:rPr lang="de-DE" sz="1000" dirty="0" err="1" smtClean="0">
                <a:latin typeface="Source Code Pro"/>
                <a:cs typeface="Source Code Pro"/>
              </a:rPr>
              <a:t>useful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things</a:t>
            </a: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}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50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Duplicate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default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methods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named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with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parameters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() </a:t>
            </a:r>
            <a:r>
              <a:rPr lang="de-DE" sz="1000" dirty="0" err="1" smtClean="0">
                <a:latin typeface="Source Code Pro"/>
                <a:cs typeface="Source Code Pro"/>
              </a:rPr>
              <a:t>are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inherited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from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the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types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BFace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and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AFace</a:t>
            </a:r>
            <a:endParaRPr lang="de-DE" sz="1000" dirty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80000" y="1412776"/>
            <a:ext cx="4104000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.");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interface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latin typeface="Source Code Pro"/>
                <a:cs typeface="Source Code Pro"/>
              </a:rPr>
              <a:t>default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>
                <a:latin typeface="Source Code Pro"/>
                <a:cs typeface="Source Code Pro"/>
              </a:rPr>
              <a:t>System.</a:t>
            </a:r>
            <a:r>
              <a:rPr lang="de-DE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>
                <a:latin typeface="Source Code Pro"/>
                <a:cs typeface="Source Code Pro"/>
              </a:rPr>
              <a:t>.printf</a:t>
            </a:r>
            <a:r>
              <a:rPr lang="de-DE" sz="1000" dirty="0" smtClean="0">
                <a:latin typeface="Source Code Pro"/>
                <a:cs typeface="Source Code Pro"/>
              </a:rPr>
              <a:t>("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from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."</a:t>
            </a:r>
            <a:r>
              <a:rPr lang="de-DE" sz="1000" i="1" dirty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Implementor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AFace</a:t>
            </a:r>
            <a:r>
              <a:rPr lang="de-DE" sz="1000" dirty="0">
                <a:latin typeface="Source Code Pro"/>
                <a:cs typeface="Source Code Pro"/>
              </a:rPr>
              <a:t>, </a:t>
            </a:r>
            <a:r>
              <a:rPr lang="de-DE" sz="1000" dirty="0" err="1">
                <a:latin typeface="Source Code Pro"/>
                <a:cs typeface="Source Code Pro"/>
              </a:rPr>
              <a:t>BFace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use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a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default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implementation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doStuff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</a:t>
            </a:r>
            <a:r>
              <a:rPr lang="de-DE" sz="1000" dirty="0" err="1" smtClean="0">
                <a:latin typeface="Source Code Pro"/>
                <a:cs typeface="Source Code Pro"/>
              </a:rPr>
              <a:t>AFace.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super</a:t>
            </a:r>
            <a:r>
              <a:rPr lang="de-DE" sz="1000" dirty="0" err="1" smtClean="0">
                <a:latin typeface="Source Code Pro"/>
                <a:cs typeface="Source Code Pro"/>
              </a:rPr>
              <a:t>.dosStuff</a:t>
            </a:r>
            <a:r>
              <a:rPr lang="de-DE" sz="1000" dirty="0">
                <a:latin typeface="Source Code Pro"/>
                <a:cs typeface="Source Code Pro"/>
              </a:rPr>
              <a:t>()</a:t>
            </a:r>
            <a:r>
              <a:rPr lang="de-DE" sz="1000" dirty="0" smtClean="0">
                <a:latin typeface="Source Code Pro"/>
                <a:cs typeface="Source Code Pro"/>
              </a:rPr>
              <a:t>;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</a:t>
            </a:r>
            <a:r>
              <a:rPr lang="de-DE" sz="1000" dirty="0" smtClean="0">
                <a:latin typeface="Source Code Pro"/>
                <a:cs typeface="Source Code Pro"/>
              </a:rPr>
              <a:t>}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   </a:t>
            </a: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dirty="0" smtClean="0">
                <a:latin typeface="Source Code Pro"/>
                <a:cs typeface="Source Code Pro"/>
              </a:rPr>
              <a:t> </a:t>
            </a:r>
            <a:r>
              <a:rPr lang="de-DE" sz="1000" dirty="0">
                <a:latin typeface="Source Code Pro"/>
                <a:cs typeface="Source Code Pro"/>
              </a:rPr>
              <a:t>List&lt;String&gt; </a:t>
            </a:r>
            <a:r>
              <a:rPr lang="de-DE" sz="1000" dirty="0" err="1">
                <a:latin typeface="Source Code Pro"/>
                <a:cs typeface="Source Code Pro"/>
              </a:rPr>
              <a:t>listMe</a:t>
            </a:r>
            <a:r>
              <a:rPr lang="de-DE" sz="1000" dirty="0">
                <a:latin typeface="Source Code Pro"/>
                <a:cs typeface="Source Code Pro"/>
              </a:rPr>
              <a:t>() {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    // </a:t>
            </a:r>
            <a:r>
              <a:rPr lang="de-DE" sz="1000" dirty="0" err="1">
                <a:latin typeface="Source Code Pro"/>
                <a:cs typeface="Source Code Pro"/>
              </a:rPr>
              <a:t>useful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things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    }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}</a:t>
            </a:r>
            <a:endParaRPr lang="de-DE" sz="1000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7486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155661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Das Beste kommt zum Schluss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5566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04016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4CE55E2-3215-402C-AE73-9ABC85CAD1CA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kino_the-bucket-list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Base64 Encoding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3700" y="1543050"/>
            <a:ext cx="4103688" cy="561975"/>
          </a:xfrm>
          <a:prstGeom prst="rect">
            <a:avLst/>
          </a:prstGeom>
          <a:solidFill>
            <a:srgbClr val="60C32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Ohne Java 8</a:t>
            </a:r>
            <a:endParaRPr lang="de-DE" sz="1600" b="1" dirty="0"/>
          </a:p>
        </p:txBody>
      </p:sp>
      <p:sp>
        <p:nvSpPr>
          <p:cNvPr id="8" name="Rechteck 7"/>
          <p:cNvSpPr/>
          <p:nvPr/>
        </p:nvSpPr>
        <p:spPr>
          <a:xfrm>
            <a:off x="393700" y="2114550"/>
            <a:ext cx="4103688" cy="3878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sun.misc.BASE64Decoder;</a:t>
            </a: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sun.misc.BASE64Encoder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{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BASE64Decoder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BASE64Decoder();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BASE64Encoder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BASE64Encoder();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try</a:t>
            </a:r>
            <a:r>
              <a:rPr lang="en-US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String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encoder.encodeBuffer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(”Cassini”.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enc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decoder.decodeBuffer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pPr marL="630238" indent="-630238"/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en-US" sz="1000" b="1" i="1" dirty="0" err="1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</a:t>
            </a:r>
            <a:r>
              <a:rPr lang="en-US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“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+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 </a:t>
            </a:r>
            <a:endParaRPr lang="en-US" sz="1000" dirty="0" smtClean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</a:t>
            </a:r>
            <a:r>
              <a:rPr lang="en-US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catch</a:t>
            </a:r>
            <a:r>
              <a:rPr lang="en-US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IOException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 e) {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  </a:t>
            </a:r>
            <a:r>
              <a:rPr lang="en-US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e.printStackTrace</a:t>
            </a:r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();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 }</a:t>
            </a:r>
          </a:p>
          <a:p>
            <a:r>
              <a:rPr lang="en-US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en-US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681538" y="1543050"/>
            <a:ext cx="4103687" cy="561975"/>
          </a:xfrm>
          <a:prstGeom prst="rect">
            <a:avLst/>
          </a:prstGeom>
          <a:solidFill>
            <a:srgbClr val="60C32F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Mit Java 8</a:t>
            </a:r>
            <a:endParaRPr lang="de-DE" sz="1600" b="1" dirty="0"/>
          </a:p>
        </p:txBody>
      </p:sp>
      <p:sp>
        <p:nvSpPr>
          <p:cNvPr id="10" name="Rechteck 9"/>
          <p:cNvSpPr/>
          <p:nvPr/>
        </p:nvSpPr>
        <p:spPr>
          <a:xfrm>
            <a:off x="4679950" y="2114550"/>
            <a:ext cx="4103688" cy="3878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import</a:t>
            </a:r>
            <a:r>
              <a:rPr lang="de-DE" sz="1000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java.util.Base64;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Base64Test 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static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main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(String[]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args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{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Encode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String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Base64.getEncoder(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encodeToString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(“Cassini"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getBytes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("utf-8"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   )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;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i="1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/ </a:t>
            </a:r>
            <a:r>
              <a:rPr lang="de-DE" sz="1000" i="1" dirty="0" err="1" smtClean="0">
                <a:solidFill>
                  <a:srgbClr val="489223"/>
                </a:solidFill>
                <a:latin typeface="Source Code Pro"/>
                <a:cs typeface="Source Code Pro"/>
              </a:rPr>
              <a:t>Decode</a:t>
            </a:r>
            <a:r>
              <a:rPr lang="de-DE" sz="1000" i="1" dirty="0" smtClean="0">
                <a:solidFill>
                  <a:srgbClr val="489223"/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>
                <a:solidFill>
                  <a:srgbClr val="489223"/>
                </a:solidFill>
                <a:latin typeface="Source Code Pro"/>
                <a:cs typeface="Source Code Pro"/>
              </a:rPr>
              <a:t>base</a:t>
            </a:r>
            <a:r>
              <a:rPr lang="de-DE" sz="1000" i="1" dirty="0">
                <a:solidFill>
                  <a:srgbClr val="489223"/>
                </a:solidFill>
                <a:latin typeface="Source Code Pro"/>
                <a:cs typeface="Source Code Pro"/>
              </a:rPr>
              <a:t> 64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byte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[] 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= Base64.getDecoder().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encodedBytes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);</a:t>
            </a:r>
          </a:p>
          <a:p>
            <a:pPr marL="539750" indent="-539750"/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   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System.</a:t>
            </a:r>
            <a:r>
              <a:rPr lang="de-DE" sz="1000" b="1" i="1" dirty="0" err="1" smtClean="0">
                <a:solidFill>
                  <a:srgbClr val="0000FF"/>
                </a:solidFill>
                <a:latin typeface="Source Code Pro"/>
                <a:cs typeface="Source Code Pro"/>
              </a:rPr>
              <a:t>out</a:t>
            </a:r>
            <a:r>
              <a:rPr lang="de-DE" sz="1000" dirty="0" err="1" smtClean="0">
                <a:solidFill>
                  <a:schemeClr val="tx1"/>
                </a:solidFill>
                <a:latin typeface="Source Code Pro"/>
                <a:cs typeface="Source Code Pro"/>
              </a:rPr>
              <a:t>.println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("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 " +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/>
            </a:r>
            <a:b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</a:br>
            <a:r>
              <a:rPr lang="de-DE" sz="1000" b="1" dirty="0" err="1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String(</a:t>
            </a:r>
            <a:r>
              <a:rPr lang="de-DE" sz="1000" dirty="0" err="1">
                <a:solidFill>
                  <a:schemeClr val="tx1"/>
                </a:solidFill>
                <a:latin typeface="Source Code Pro"/>
                <a:cs typeface="Source Code Pro"/>
              </a:rPr>
              <a:t>decodedBytes</a:t>
            </a:r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));</a:t>
            </a: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  </a:t>
            </a:r>
            <a:r>
              <a:rPr lang="de-DE" sz="1000" dirty="0" smtClean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  <a:p>
            <a:endParaRPr lang="de-DE" sz="1000" dirty="0">
              <a:solidFill>
                <a:schemeClr val="tx1"/>
              </a:solidFill>
              <a:latin typeface="Source Code Pro"/>
              <a:cs typeface="Source Code Pro"/>
            </a:endParaRPr>
          </a:p>
          <a:p>
            <a:r>
              <a:rPr lang="de-DE" sz="1000" dirty="0">
                <a:solidFill>
                  <a:schemeClr val="tx1"/>
                </a:solidFill>
                <a:latin typeface="Source Code Pro"/>
                <a:cs typeface="Source Code Pro"/>
              </a:rPr>
              <a:t>}</a:t>
            </a:r>
          </a:p>
        </p:txBody>
      </p:sp>
      <p:pic>
        <p:nvPicPr>
          <p:cNvPr id="11" name="Bild 126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301208"/>
            <a:ext cx="4445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229200"/>
            <a:ext cx="622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09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Nashorn JavaScript Engine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85751" y="1438917"/>
            <a:ext cx="4070226" cy="3574260"/>
          </a:xfrm>
        </p:spPr>
        <p:txBody>
          <a:bodyPr/>
          <a:lstStyle/>
          <a:p>
            <a:r>
              <a:rPr lang="de-DE" dirty="0" smtClean="0"/>
              <a:t>Server-Side JavaScript</a:t>
            </a:r>
          </a:p>
          <a:p>
            <a:endParaRPr lang="de-DE" dirty="0" smtClean="0"/>
          </a:p>
          <a:p>
            <a:r>
              <a:rPr lang="de-DE" dirty="0" smtClean="0"/>
              <a:t>Neu implementiert, ersetzt </a:t>
            </a:r>
            <a:r>
              <a:rPr lang="de-DE" dirty="0" err="1" smtClean="0"/>
              <a:t>Rhino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Beispiel für eine dynamische Skriptsprache in der JVM</a:t>
            </a:r>
          </a:p>
          <a:p>
            <a:endParaRPr lang="de-DE" dirty="0"/>
          </a:p>
          <a:p>
            <a:r>
              <a:rPr lang="de-DE" dirty="0" smtClean="0"/>
              <a:t>Warum eigentlich?</a:t>
            </a:r>
          </a:p>
          <a:p>
            <a:pPr lvl="1"/>
            <a:r>
              <a:rPr lang="de-DE" dirty="0" smtClean="0"/>
              <a:t>JS-Validierung im Browser und mit identischem Code auf dem Server ausführen</a:t>
            </a:r>
          </a:p>
          <a:p>
            <a:pPr lvl="1"/>
            <a:r>
              <a:rPr lang="de-DE" dirty="0" smtClean="0"/>
              <a:t>Weil‘s geht.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cd /</a:t>
            </a:r>
            <a:r>
              <a:rPr lang="de-DE" sz="1000" dirty="0" err="1">
                <a:latin typeface="Source Code Pro"/>
                <a:cs typeface="Source Code Pro"/>
              </a:rPr>
              <a:t>usr</a:t>
            </a:r>
            <a:r>
              <a:rPr lang="de-DE" sz="1000" dirty="0">
                <a:latin typeface="Source Code Pro"/>
                <a:cs typeface="Source Code Pro"/>
              </a:rPr>
              <a:t>/bin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ln</a:t>
            </a:r>
            <a:r>
              <a:rPr lang="de-DE" sz="1000" dirty="0">
                <a:latin typeface="Source Code Pro"/>
                <a:cs typeface="Source Code Pro"/>
              </a:rPr>
              <a:t> -s $JAVA_HOME/bin/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$ </a:t>
            </a:r>
            <a:r>
              <a:rPr lang="de-DE" sz="1000" dirty="0" err="1">
                <a:latin typeface="Source Code Pro"/>
                <a:cs typeface="Source Code Pro"/>
              </a:rPr>
              <a:t>jjs</a:t>
            </a: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jjs</a:t>
            </a:r>
            <a:r>
              <a:rPr lang="de-DE" sz="1000" dirty="0">
                <a:latin typeface="Source Code Pro"/>
                <a:cs typeface="Source Code Pro"/>
              </a:rPr>
              <a:t>&gt; 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b="1" dirty="0">
                <a:latin typeface="Source Code Pro"/>
                <a:cs typeface="Source Code Pro"/>
              </a:rPr>
              <a:t>(</a:t>
            </a:r>
            <a:r>
              <a:rPr lang="de-DE" sz="1000" dirty="0">
                <a:latin typeface="Source Code Pro"/>
                <a:cs typeface="Source Code Pro"/>
              </a:rPr>
              <a:t>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World'</a:t>
            </a:r>
            <a:r>
              <a:rPr lang="de-DE" sz="1000" b="1" dirty="0">
                <a:latin typeface="Source Code Pro"/>
                <a:cs typeface="Source Code Pro"/>
              </a:rPr>
              <a:t>)</a:t>
            </a:r>
            <a:r>
              <a:rPr lang="de-DE" sz="1000" dirty="0">
                <a:latin typeface="Source Code Pro"/>
                <a:cs typeface="Source Code Pro"/>
              </a:rPr>
              <a:t>;</a:t>
            </a: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9" name="Inhaltsplatzhalter 10"/>
          <p:cNvSpPr txBox="1">
            <a:spLocks/>
          </p:cNvSpPr>
          <p:nvPr/>
        </p:nvSpPr>
        <p:spPr bwMode="auto">
          <a:xfrm>
            <a:off x="4644008" y="3789040"/>
            <a:ext cx="410400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 err="1">
                <a:latin typeface="Source Code Pro"/>
                <a:cs typeface="Source Code Pro"/>
              </a:rPr>
              <a:t>ScriptEngine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  <a:r>
              <a:rPr lang="de-DE" sz="1000" dirty="0" err="1">
                <a:latin typeface="Source Code Pro"/>
                <a:cs typeface="Source Code Pro"/>
              </a:rPr>
              <a:t>engine</a:t>
            </a:r>
            <a:r>
              <a:rPr lang="de-DE" sz="1000" dirty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err="1" smtClean="0">
                <a:latin typeface="Source Code Pro"/>
                <a:cs typeface="Source Code Pro"/>
              </a:rPr>
              <a:t>ScriptEngineManager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smtClean="0">
                <a:latin typeface="Source Code Pro"/>
                <a:cs typeface="Source Code Pro"/>
              </a:rPr>
              <a:t>)</a:t>
            </a:r>
          </a:p>
          <a:p>
            <a:pPr marL="0" indent="0">
              <a:buNone/>
            </a:pPr>
            <a:r>
              <a:rPr lang="de-DE" sz="1000" dirty="0" smtClean="0">
                <a:latin typeface="Source Code Pro"/>
                <a:cs typeface="Source Code Pro"/>
              </a:rPr>
              <a:t>    .</a:t>
            </a:r>
            <a:r>
              <a:rPr lang="de-DE" sz="1000" dirty="0" err="1">
                <a:latin typeface="Source Code Pro"/>
                <a:cs typeface="Source Code Pro"/>
              </a:rPr>
              <a:t>getEngineByName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nashorn</a:t>
            </a:r>
            <a:r>
              <a:rPr lang="de-DE" sz="1000" dirty="0">
                <a:latin typeface="Source Code Pro"/>
                <a:cs typeface="Source Code Pro"/>
              </a:rPr>
              <a:t>");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engine.eval</a:t>
            </a:r>
            <a:r>
              <a:rPr lang="de-DE" sz="1000" dirty="0">
                <a:latin typeface="Source Code Pro"/>
                <a:cs typeface="Source Code Pro"/>
              </a:rPr>
              <a:t>("</a:t>
            </a:r>
            <a:r>
              <a:rPr lang="de-DE" sz="1000" dirty="0" err="1">
                <a:latin typeface="Source Code Pro"/>
                <a:cs typeface="Source Code Pro"/>
              </a:rPr>
              <a:t>print</a:t>
            </a:r>
            <a:r>
              <a:rPr lang="de-DE" sz="1000" dirty="0">
                <a:latin typeface="Source Code Pro"/>
                <a:cs typeface="Source Code Pro"/>
              </a:rPr>
              <a:t>('</a:t>
            </a:r>
            <a:r>
              <a:rPr lang="de-DE" sz="1000" dirty="0" err="1">
                <a:latin typeface="Source Code Pro"/>
                <a:cs typeface="Source Code Pro"/>
              </a:rPr>
              <a:t>Hello</a:t>
            </a:r>
            <a:r>
              <a:rPr lang="de-DE" sz="1000" dirty="0">
                <a:latin typeface="Source Code Pro"/>
                <a:cs typeface="Source Code Pro"/>
              </a:rPr>
              <a:t> World!')</a:t>
            </a:r>
            <a:r>
              <a:rPr lang="de-DE" sz="1000" dirty="0" smtClean="0">
                <a:latin typeface="Source Code Pro"/>
                <a:cs typeface="Source Code Pro"/>
              </a:rPr>
              <a:t>;“);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51520" y="5373216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err="1">
                <a:hlinkClick r:id="rId3"/>
              </a:rPr>
              <a:t>winterbe.com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posts</a:t>
            </a:r>
            <a:r>
              <a:rPr lang="de-DE" dirty="0">
                <a:hlinkClick r:id="rId3"/>
              </a:rPr>
              <a:t>/2014/04/05/java8-nashorn-</a:t>
            </a:r>
            <a:r>
              <a:rPr lang="de-DE">
                <a:hlinkClick r:id="rId3"/>
              </a:rPr>
              <a:t>tutorial</a:t>
            </a:r>
            <a:r>
              <a:rPr lang="de-DE" smtClean="0">
                <a:hlinkClick r:id="rId3"/>
              </a:rPr>
              <a:t>/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95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 Helferlein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285751" y="1439431"/>
            <a:ext cx="4214241" cy="2133586"/>
          </a:xfrm>
        </p:spPr>
        <p:txBody>
          <a:bodyPr/>
          <a:lstStyle/>
          <a:p>
            <a:r>
              <a:rPr lang="de-DE" dirty="0" smtClean="0"/>
              <a:t>Sortieren von Arrays mit Hilfe des JDK-</a:t>
            </a:r>
            <a:r>
              <a:rPr lang="de-DE" dirty="0" err="1" smtClean="0"/>
              <a:t>Fork</a:t>
            </a:r>
            <a:r>
              <a:rPr lang="de-DE" dirty="0" smtClean="0"/>
              <a:t>/</a:t>
            </a:r>
            <a:r>
              <a:rPr lang="de-DE" dirty="0" err="1"/>
              <a:t>J</a:t>
            </a:r>
            <a:r>
              <a:rPr lang="de-DE" dirty="0" err="1" smtClean="0"/>
              <a:t>oin</a:t>
            </a:r>
            <a:r>
              <a:rPr lang="de-DE" dirty="0" smtClean="0"/>
              <a:t>-Frameworks</a:t>
            </a:r>
          </a:p>
          <a:p>
            <a:pPr lvl="1"/>
            <a:r>
              <a:rPr lang="de-DE" dirty="0" smtClean="0"/>
              <a:t>Wie immer: Parallelisierung kostet auch, kommt also auf Datenmenge und –Strukturen an</a:t>
            </a:r>
          </a:p>
          <a:p>
            <a:pPr lvl="1"/>
            <a:r>
              <a:rPr lang="de-DE" dirty="0">
                <a:hlinkClick r:id="rId2"/>
              </a:rPr>
              <a:t>http://docs.oracle.com/javase/8/docs/api/java/util/Arrays.html#parallelSort-int:A</a:t>
            </a:r>
            <a:r>
              <a:rPr lang="de-DE" dirty="0" smtClean="0">
                <a:hlinkClick r:id="rId2"/>
              </a:rPr>
              <a:t>-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Inhaltsplatzhalter 10"/>
          <p:cNvSpPr txBox="1">
            <a:spLocks/>
          </p:cNvSpPr>
          <p:nvPr/>
        </p:nvSpPr>
        <p:spPr bwMode="auto">
          <a:xfrm>
            <a:off x="4644008" y="1484784"/>
            <a:ext cx="410400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[] 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 =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new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b="1" dirty="0" smtClean="0">
                <a:solidFill>
                  <a:srgbClr val="992600"/>
                </a:solidFill>
                <a:latin typeface="Source Code Pro"/>
                <a:cs typeface="Source Code Pro"/>
              </a:rPr>
              <a:t> </a:t>
            </a:r>
            <a:r>
              <a:rPr lang="de-DE" sz="1000" dirty="0" smtClean="0">
                <a:latin typeface="Source Code Pro"/>
                <a:cs typeface="Source Code Pro"/>
              </a:rPr>
              <a:t>[1_000_000_000];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//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fill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the</a:t>
            </a:r>
            <a:r>
              <a:rPr lang="de-DE" sz="1000" i="1" dirty="0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 </a:t>
            </a:r>
            <a:r>
              <a:rPr lang="de-DE" sz="1000" i="1" dirty="0" err="1" smtClean="0">
                <a:solidFill>
                  <a:schemeClr val="accent1">
                    <a:lumMod val="75000"/>
                  </a:schemeClr>
                </a:solidFill>
                <a:latin typeface="Source Code Pro"/>
                <a:cs typeface="Source Code Pro"/>
              </a:rPr>
              <a:t>array</a:t>
            </a:r>
            <a:endParaRPr lang="de-DE" sz="1000" i="1" dirty="0" smtClean="0">
              <a:solidFill>
                <a:schemeClr val="accent1">
                  <a:lumMod val="75000"/>
                </a:schemeClr>
              </a:solidFill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 err="1" smtClean="0">
                <a:latin typeface="Source Code Pro"/>
                <a:cs typeface="Source Code Pro"/>
              </a:rPr>
              <a:t>java.util.Arrays.parallelSort</a:t>
            </a:r>
            <a:r>
              <a:rPr lang="de-DE" sz="1000" dirty="0" smtClean="0">
                <a:latin typeface="Source Code Pro"/>
                <a:cs typeface="Source Code Pro"/>
              </a:rPr>
              <a:t>(</a:t>
            </a:r>
            <a:r>
              <a:rPr lang="de-DE" sz="1000" dirty="0" err="1" smtClean="0">
                <a:latin typeface="Source Code Pro"/>
                <a:cs typeface="Source Code Pro"/>
              </a:rPr>
              <a:t>numbers</a:t>
            </a:r>
            <a:r>
              <a:rPr lang="de-DE" sz="1000" dirty="0" smtClean="0">
                <a:latin typeface="Source Code Pro"/>
                <a:cs typeface="Source Code Pro"/>
              </a:rPr>
              <a:t>);</a:t>
            </a:r>
          </a:p>
          <a:p>
            <a:pPr marL="0" indent="0">
              <a:buNone/>
            </a:pPr>
            <a:endParaRPr lang="de-DE" sz="1000" dirty="0" smtClean="0">
              <a:latin typeface="Source Code Pro"/>
              <a:cs typeface="Source Code Pro"/>
            </a:endParaRPr>
          </a:p>
        </p:txBody>
      </p:sp>
      <p:sp>
        <p:nvSpPr>
          <p:cNvPr id="10" name="Inhaltsplatzhalter 10"/>
          <p:cNvSpPr txBox="1">
            <a:spLocks/>
          </p:cNvSpPr>
          <p:nvPr/>
        </p:nvSpPr>
        <p:spPr bwMode="auto">
          <a:xfrm>
            <a:off x="4680000" y="3861048"/>
            <a:ext cx="4104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b="1" dirty="0" err="1" smtClean="0">
                <a:solidFill>
                  <a:srgbClr val="992600"/>
                </a:solidFill>
                <a:latin typeface="Source Code Pro"/>
                <a:cs typeface="Source Code Pro"/>
              </a:rPr>
              <a:t>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MyClass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implements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Comparable</a:t>
            </a:r>
            <a:r>
              <a:rPr lang="de-DE" sz="1000" dirty="0">
                <a:latin typeface="Source Code Pro"/>
                <a:cs typeface="Source Code Pro"/>
              </a:rPr>
              <a:t>&lt;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&gt;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@</a:t>
            </a:r>
            <a:r>
              <a:rPr lang="de-DE" sz="1000" dirty="0" err="1">
                <a:latin typeface="Source Code Pro"/>
                <a:cs typeface="Source Code Pro"/>
              </a:rPr>
              <a:t>Override</a:t>
            </a:r>
            <a:r>
              <a:rPr lang="de-DE" sz="1000" dirty="0">
                <a:latin typeface="Source Code Pro"/>
                <a:cs typeface="Source Code Pro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rgbClr val="992600"/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int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obj</a:t>
            </a:r>
            <a:r>
              <a:rPr lang="de-DE" sz="1000" dirty="0">
                <a:latin typeface="Source Code Pro"/>
                <a:cs typeface="Source Code Pro"/>
              </a:rPr>
              <a:t>) {</a:t>
            </a:r>
            <a:r>
              <a:rPr lang="de-DE" sz="1000" b="1" dirty="0" err="1">
                <a:solidFill>
                  <a:srgbClr val="992600"/>
                </a:solidFill>
                <a:latin typeface="Source Code Pro"/>
                <a:cs typeface="Source Code Pro"/>
              </a:rPr>
              <a:t>return</a:t>
            </a:r>
            <a:r>
              <a:rPr lang="de-DE" sz="1000" dirty="0">
                <a:latin typeface="Source Code Pro"/>
                <a:cs typeface="Source Code Pro"/>
              </a:rPr>
              <a:t> ...} </a:t>
            </a:r>
          </a:p>
          <a:p>
            <a:pPr marL="0" indent="0">
              <a:buNone/>
            </a:pPr>
            <a:endParaRPr lang="de-DE" sz="1000" dirty="0">
              <a:latin typeface="Source Code Pro"/>
              <a:cs typeface="Source Code Pro"/>
            </a:endParaRP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public</a:t>
            </a:r>
            <a:r>
              <a:rPr lang="de-DE" sz="1000" b="1" dirty="0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void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doSomething</a:t>
            </a:r>
            <a:r>
              <a:rPr lang="de-DE" sz="1000" dirty="0">
                <a:latin typeface="Source Code Pro"/>
                <a:cs typeface="Source Code Pro"/>
              </a:rPr>
              <a:t>() {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 = </a:t>
            </a:r>
            <a:r>
              <a:rPr lang="de-DE" sz="1000" b="1" dirty="0" err="1">
                <a:solidFill>
                  <a:schemeClr val="accent2">
                    <a:lumMod val="75000"/>
                  </a:schemeClr>
                </a:solidFill>
                <a:latin typeface="Source Code Pro"/>
                <a:cs typeface="Source Code Pro"/>
              </a:rPr>
              <a:t>new</a:t>
            </a:r>
            <a:r>
              <a:rPr lang="de-DE" sz="1000" dirty="0">
                <a:latin typeface="Source Code Pro"/>
                <a:cs typeface="Source Code Pro"/>
              </a:rPr>
              <a:t>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();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    </a:t>
            </a:r>
            <a:r>
              <a:rPr lang="de-DE" sz="1000" dirty="0" err="1">
                <a:latin typeface="Source Code Pro"/>
                <a:cs typeface="Source Code Pro"/>
              </a:rPr>
              <a:t>Arrays.sort</a:t>
            </a:r>
            <a:r>
              <a:rPr lang="de-DE" sz="1000" dirty="0">
                <a:latin typeface="Source Code Pro"/>
                <a:cs typeface="Source Code Pro"/>
              </a:rPr>
              <a:t>(</a:t>
            </a:r>
            <a:r>
              <a:rPr lang="de-DE" sz="1000" dirty="0" err="1">
                <a:latin typeface="Source Code Pro"/>
                <a:cs typeface="Source Code Pro"/>
              </a:rPr>
              <a:t>args</a:t>
            </a:r>
            <a:r>
              <a:rPr lang="de-DE" sz="1000" dirty="0">
                <a:latin typeface="Source Code Pro"/>
                <a:cs typeface="Source Code Pro"/>
              </a:rPr>
              <a:t>, </a:t>
            </a:r>
            <a:r>
              <a:rPr lang="de-DE" sz="1000" dirty="0" err="1">
                <a:latin typeface="Source Code Pro"/>
                <a:cs typeface="Source Code Pro"/>
              </a:rPr>
              <a:t>myObject</a:t>
            </a:r>
            <a:r>
              <a:rPr lang="de-DE" sz="1000" dirty="0">
                <a:latin typeface="Source Code Pro"/>
                <a:cs typeface="Source Code Pro"/>
              </a:rPr>
              <a:t>::</a:t>
            </a:r>
            <a:r>
              <a:rPr lang="de-DE" sz="1000" dirty="0" err="1">
                <a:latin typeface="Source Code Pro"/>
                <a:cs typeface="Source Code Pro"/>
              </a:rPr>
              <a:t>compareTo</a:t>
            </a:r>
            <a:r>
              <a:rPr lang="de-DE" sz="1000" dirty="0">
                <a:latin typeface="Source Code Pro"/>
                <a:cs typeface="Source Code Pro"/>
              </a:rPr>
              <a:t>);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    }  </a:t>
            </a:r>
          </a:p>
          <a:p>
            <a:pPr marL="0" indent="0">
              <a:buNone/>
            </a:pPr>
            <a:r>
              <a:rPr lang="de-DE" sz="1000" dirty="0">
                <a:latin typeface="Source Code Pro"/>
                <a:cs typeface="Source Code Pro"/>
              </a:rPr>
              <a:t>} 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23528" y="3861048"/>
            <a:ext cx="4214241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ＭＳ Ｐゴシック" pitchFamily="-107" charset="-128"/>
              </a:defRPr>
            </a:lvl1pPr>
            <a:lvl2pPr marL="712788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2pPr>
            <a:lvl3pPr marL="1073150" indent="-360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3pPr>
            <a:lvl4pPr marL="143510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4pPr>
            <a:lvl5pPr marL="1797050" indent="-361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20000"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Helvetica Neue"/>
                <a:ea typeface="ＭＳ Ｐゴシック" pitchFamily="-107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Daten holen geht so nur einmal – ein Stream, der terminiert wurde, ist und bleibt geschlossen.</a:t>
            </a:r>
          </a:p>
          <a:p>
            <a:pPr lvl="1"/>
            <a:r>
              <a:rPr lang="de-DE" sz="1400" dirty="0" err="1" smtClean="0">
                <a:latin typeface="Source Code Pro"/>
                <a:cs typeface="Source Code Pro"/>
              </a:rPr>
              <a:t>generate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  <a:r>
              <a:rPr lang="de-DE" dirty="0" smtClean="0"/>
              <a:t> statt </a:t>
            </a:r>
            <a:r>
              <a:rPr lang="de-DE" sz="1400" dirty="0" err="1" smtClean="0">
                <a:latin typeface="Source Code Pro"/>
                <a:cs typeface="Source Code Pro"/>
              </a:rPr>
              <a:t>iterate</a:t>
            </a:r>
            <a:r>
              <a:rPr lang="de-DE" sz="1400" dirty="0" smtClean="0">
                <a:latin typeface="Source Code Pro"/>
                <a:cs typeface="Source Code Pro"/>
              </a:rPr>
              <a:t>()</a:t>
            </a:r>
          </a:p>
          <a:p>
            <a:pPr lvl="1"/>
            <a:r>
              <a:rPr lang="de-DE" dirty="0" smtClean="0">
                <a:hlinkClick r:id="rId4"/>
              </a:rPr>
              <a:t>http://www.codeproject.com/Articles/793374/Generators-with-Java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5101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 Wiedersehen, </a:t>
            </a:r>
            <a:r>
              <a:rPr lang="de-DE" dirty="0" err="1" smtClean="0"/>
              <a:t>PermGen</a:t>
            </a:r>
            <a:r>
              <a:rPr lang="de-DE" dirty="0" smtClean="0"/>
              <a:t> Space!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Kein </a:t>
            </a:r>
            <a:r>
              <a:rPr lang="de-DE" dirty="0" err="1"/>
              <a:t>PermGen</a:t>
            </a:r>
            <a:r>
              <a:rPr lang="de-DE" dirty="0"/>
              <a:t> Space mehr!</a:t>
            </a:r>
          </a:p>
          <a:p>
            <a:endParaRPr lang="de-DE" dirty="0"/>
          </a:p>
          <a:p>
            <a:r>
              <a:rPr lang="de-DE" dirty="0"/>
              <a:t>Kein Tuning mehr!</a:t>
            </a:r>
          </a:p>
          <a:p>
            <a:endParaRPr lang="de-DE" dirty="0"/>
          </a:p>
          <a:p>
            <a:r>
              <a:rPr lang="de-DE" dirty="0"/>
              <a:t>-Xmx2G meint jetzt 2G für den </a:t>
            </a:r>
            <a:r>
              <a:rPr lang="de-DE" dirty="0" smtClean="0"/>
              <a:t>Heap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(Keine Ahnung, wie </a:t>
            </a:r>
            <a:r>
              <a:rPr lang="de-DE" dirty="0" err="1" smtClean="0"/>
              <a:t>Oak</a:t>
            </a:r>
            <a:r>
              <a:rPr lang="de-DE" dirty="0" smtClean="0"/>
              <a:t> sich zusätzlichen Speicher des Systems sichert.)</a:t>
            </a:r>
          </a:p>
          <a:p>
            <a:endParaRPr lang="de-DE" dirty="0"/>
          </a:p>
          <a:p>
            <a:r>
              <a:rPr lang="de-DE" dirty="0" smtClean="0"/>
              <a:t>Aber: es gibt einen </a:t>
            </a:r>
            <a:r>
              <a:rPr lang="de-DE" dirty="0" err="1" smtClean="0"/>
              <a:t>Metaspace</a:t>
            </a:r>
            <a:r>
              <a:rPr lang="de-DE" dirty="0" smtClean="0"/>
              <a:t>.</a:t>
            </a:r>
          </a:p>
          <a:p>
            <a:pPr lvl="1"/>
            <a:r>
              <a:rPr lang="de-DE" dirty="0" smtClean="0"/>
              <a:t>Class </a:t>
            </a:r>
            <a:r>
              <a:rPr lang="de-DE" dirty="0" err="1" smtClean="0"/>
              <a:t>metadata</a:t>
            </a:r>
            <a:r>
              <a:rPr lang="de-DE" dirty="0" smtClean="0"/>
              <a:t>, </a:t>
            </a:r>
            <a:r>
              <a:rPr lang="de-DE" dirty="0" err="1" smtClean="0"/>
              <a:t>Classloaders</a:t>
            </a:r>
            <a:r>
              <a:rPr lang="de-DE" dirty="0" smtClean="0"/>
              <a:t> sind jetzt da.</a:t>
            </a:r>
          </a:p>
          <a:p>
            <a:pPr lvl="1"/>
            <a:r>
              <a:rPr lang="de-DE" dirty="0" smtClean="0"/>
              <a:t>Native Memory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Kann auch ausgehen ...</a:t>
            </a:r>
          </a:p>
          <a:p>
            <a:pPr lvl="1"/>
            <a:r>
              <a:rPr lang="de-DE" dirty="0" smtClean="0"/>
              <a:t>Memory </a:t>
            </a:r>
            <a:r>
              <a:rPr lang="de-DE" dirty="0" err="1" smtClean="0"/>
              <a:t>leaks</a:t>
            </a:r>
            <a:r>
              <a:rPr lang="de-DE" dirty="0" smtClean="0"/>
              <a:t> greifen direkt auf native </a:t>
            </a:r>
            <a:r>
              <a:rPr lang="de-DE" dirty="0" err="1" smtClean="0"/>
              <a:t>memory</a:t>
            </a:r>
            <a:r>
              <a:rPr lang="de-DE" dirty="0" smtClean="0"/>
              <a:t> zu</a:t>
            </a:r>
          </a:p>
          <a:p>
            <a:pPr lvl="1"/>
            <a:r>
              <a:rPr lang="de-DE" dirty="0" smtClean="0"/>
              <a:t>::</a:t>
            </a:r>
            <a:r>
              <a:rPr lang="de-DE" dirty="0" err="1" smtClean="0"/>
              <a:t>unsure</a:t>
            </a:r>
            <a:r>
              <a:rPr lang="de-DE" dirty="0" smtClean="0"/>
              <a:t>::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927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Das Beste kommt zum Schluss</a:t>
            </a:r>
          </a:p>
        </p:txBody>
      </p:sp>
      <p:sp>
        <p:nvSpPr>
          <p:cNvPr id="160781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Bis zum Horizont und noch viel weiter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160782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3" y="5609629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BEAEBF3-6792-4E84-90D5-B0301AB06123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93575C1-7858-4A3F-8126-852390EDA73C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pic>
        <p:nvPicPr>
          <p:cNvPr id="6" name="Bild 5" descr="rocket_laun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-25516"/>
            <a:ext cx="10476919" cy="69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5" y="1554163"/>
            <a:ext cx="837565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Es war einmal in Amerika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35846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03375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396875" y="212725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Sieben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5" y="270033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5" y="327342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5" y="3846513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5" y="4419600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5" y="4992688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5" y="5565775"/>
            <a:ext cx="837565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360F213-EF3C-4622-9AE3-89050CF5BD6E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4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Beispielcode </a:t>
            </a:r>
            <a:r>
              <a:rPr lang="de-DE" dirty="0"/>
              <a:t>unter </a:t>
            </a:r>
          </a:p>
          <a:p>
            <a:pPr lvl="1"/>
            <a:r>
              <a:rPr lang="de-DE" dirty="0" smtClean="0">
                <a:hlinkClick r:id="rId2"/>
              </a:rPr>
              <a:t>git</a:t>
            </a:r>
            <a:r>
              <a:rPr lang="de-DE" dirty="0">
                <a:hlinkClick r:id="rId2"/>
              </a:rPr>
              <a:t>@github.com:hoffmnt/</a:t>
            </a:r>
            <a:r>
              <a:rPr lang="de-DE" dirty="0" smtClean="0">
                <a:hlinkClick r:id="rId2"/>
              </a:rPr>
              <a:t>java_modern.git</a:t>
            </a:r>
            <a:endParaRPr lang="de-DE" dirty="0" smtClean="0"/>
          </a:p>
          <a:p>
            <a:pPr marL="0" lvl="2" indent="0">
              <a:buNone/>
            </a:pP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What’s new in JDK 8: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3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3"/>
              </a:rPr>
              <a:t>://www.oracle.com/technetwork/java/javase/8-whats-new-2157071.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3"/>
              </a:rPr>
              <a:t>html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</a:rPr>
              <a:t>Was das Internet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zu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Java 8 </a:t>
            </a:r>
            <a:r>
              <a:rPr lang="en-US" dirty="0" err="1" smtClean="0">
                <a:solidFill>
                  <a:srgbClr val="000000"/>
                </a:solidFill>
                <a:cs typeface="Helvetica Neue"/>
              </a:rPr>
              <a:t>meint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: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4"/>
              </a:rPr>
              <a:t>http://ttux.net/post/java-8-new-features-release-performance-code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4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5"/>
              </a:rPr>
              <a:t>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html</a:t>
            </a:r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6"/>
              </a:rPr>
              <a:t>http://www.infoq.com/articles/Java-8-Quiet-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6"/>
              </a:rPr>
              <a:t>Features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7"/>
              </a:rPr>
              <a:t>http://zeroturnaround.com/rebellabs/java-8-explained-default-methods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7"/>
              </a:rPr>
              <a:t>/</a:t>
            </a: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5"/>
              </a:rPr>
              <a:t>http://javarevisited.blogspot.de/2015/03/20-examples-of-date-and-time-api-from-Java8.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5"/>
              </a:rPr>
              <a:t>html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704850" lvl="3" indent="-342900"/>
            <a:r>
              <a:rPr lang="en-US" dirty="0">
                <a:solidFill>
                  <a:srgbClr val="000000"/>
                </a:solidFill>
                <a:cs typeface="Helvetica Neue"/>
                <a:hlinkClick r:id="rId8"/>
              </a:rPr>
              <a:t>https://blog.codecentric.de/en/2014/06/project-nashorn-javascript-jvm-polyglott</a:t>
            </a:r>
            <a:r>
              <a:rPr lang="en-US" dirty="0" smtClean="0">
                <a:solidFill>
                  <a:srgbClr val="000000"/>
                </a:solidFill>
                <a:cs typeface="Helvetica Neue"/>
                <a:hlinkClick r:id="rId8"/>
              </a:rPr>
              <a:t>/</a:t>
            </a:r>
            <a:r>
              <a:rPr lang="en-US" dirty="0" smtClean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361950" lvl="3" indent="0">
              <a:buNone/>
            </a:pPr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704850" lvl="3" indent="-342900"/>
            <a:endParaRPr lang="en-US" dirty="0" smtClean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en-US" dirty="0">
              <a:solidFill>
                <a:srgbClr val="000000"/>
              </a:solidFill>
              <a:cs typeface="Helvetica Neue"/>
            </a:endParaRPr>
          </a:p>
          <a:p>
            <a:pPr marL="342900" lvl="2" indent="-342900"/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66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Kinobilder: </a:t>
            </a:r>
            <a:br>
              <a:rPr lang="de-DE" dirty="0" smtClean="0"/>
            </a:br>
            <a:r>
              <a:rPr lang="de-DE" dirty="0" smtClean="0"/>
              <a:t>	geklaut</a:t>
            </a:r>
          </a:p>
          <a:p>
            <a:endParaRPr lang="de-DE" dirty="0" smtClean="0"/>
          </a:p>
          <a:p>
            <a:r>
              <a:rPr lang="de-DE" dirty="0" smtClean="0"/>
              <a:t>Zombie-Lemming: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2"/>
              </a:rPr>
              <a:t>www.nicht-lustig.de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Trauben:</a:t>
            </a:r>
          </a:p>
          <a:p>
            <a:r>
              <a:rPr lang="de-DE" dirty="0" smtClean="0"/>
              <a:t>VW Transporter:</a:t>
            </a:r>
          </a:p>
          <a:p>
            <a:r>
              <a:rPr lang="de-DE" dirty="0" smtClean="0"/>
              <a:t>Oldtimer:</a:t>
            </a:r>
          </a:p>
          <a:p>
            <a:r>
              <a:rPr lang="de-DE" dirty="0" smtClean="0"/>
              <a:t>Bach: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3"/>
              </a:rPr>
              <a:t>www.unsplash.com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Raketenstart: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smtClean="0">
                <a:hlinkClick r:id="rId4"/>
              </a:rPr>
              <a:t>www.flickr.com</a:t>
            </a:r>
            <a:r>
              <a:rPr lang="de-DE" dirty="0">
                <a:hlinkClick r:id="rId4"/>
              </a:rPr>
              <a:t>/photos/spacexphotos/with/16698990475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/>
              <a:t>Landung: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smtClean="0">
                <a:hlinkClick r:id="rId5"/>
              </a:rPr>
              <a:t>www.flickr.com</a:t>
            </a:r>
            <a:r>
              <a:rPr lang="de-DE" dirty="0">
                <a:hlinkClick r:id="rId5"/>
              </a:rPr>
              <a:t>/photos/spacexphotos/16848192632</a:t>
            </a:r>
            <a:r>
              <a:rPr lang="de-DE" dirty="0" smtClean="0">
                <a:hlinkClick r:id="rId5"/>
              </a:rPr>
              <a:t>/</a:t>
            </a:r>
            <a:r>
              <a:rPr lang="de-DE" dirty="0" smtClean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788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5"/>
          <p:cNvSpPr>
            <a:spLocks noChangeArrowheads="1"/>
          </p:cNvSpPr>
          <p:nvPr/>
        </p:nvSpPr>
        <p:spPr bwMode="auto">
          <a:xfrm>
            <a:off x="0" y="0"/>
            <a:ext cx="9144000" cy="599281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008000"/>
              </a:gs>
            </a:gsLst>
            <a:lin ang="1920000"/>
          </a:gradFill>
          <a:ln>
            <a:noFill/>
          </a:ln>
          <a:extLs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de-DE" dirty="0">
              <a:latin typeface="Helvetica Neue"/>
            </a:endParaRPr>
          </a:p>
        </p:txBody>
      </p:sp>
      <p:sp>
        <p:nvSpPr>
          <p:cNvPr id="163842" name="Rectangle 4"/>
          <p:cNvSpPr>
            <a:spLocks noChangeArrowheads="1"/>
          </p:cNvSpPr>
          <p:nvPr/>
        </p:nvSpPr>
        <p:spPr bwMode="auto">
          <a:xfrm>
            <a:off x="285750" y="3429000"/>
            <a:ext cx="26765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de-DE" sz="1300" b="1" dirty="0">
                <a:solidFill>
                  <a:srgbClr val="FFFFFF"/>
                </a:solidFill>
                <a:latin typeface="Helvetica Neue"/>
              </a:rPr>
              <a:t>Cassini </a:t>
            </a:r>
            <a:r>
              <a:rPr lang="de-DE" sz="1300" b="1" dirty="0" smtClean="0">
                <a:solidFill>
                  <a:srgbClr val="FFFFFF"/>
                </a:solidFill>
                <a:latin typeface="Helvetica Neue"/>
              </a:rPr>
              <a:t>Consulting</a:t>
            </a:r>
            <a:endParaRPr lang="de-DE" sz="1300" b="1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300" dirty="0">
                <a:solidFill>
                  <a:srgbClr val="FFFFFF"/>
                </a:solidFill>
                <a:latin typeface="Helvetica Neue"/>
              </a:rPr>
              <a:t>Niederlassung </a:t>
            </a: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Düsseldorf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r>
              <a:rPr lang="de-DE" sz="1300" dirty="0" smtClean="0">
                <a:solidFill>
                  <a:srgbClr val="FFFFFF"/>
                </a:solidFill>
                <a:latin typeface="Helvetica Neue"/>
              </a:rPr>
              <a:t>Nils Hoffmann</a:t>
            </a: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lnSpc>
                <a:spcPct val="105000"/>
              </a:lnSpc>
              <a:buClr>
                <a:srgbClr val="BFBB9B"/>
              </a:buClr>
            </a:pPr>
            <a:endParaRPr lang="de-DE" sz="13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Bennigsenplatz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 1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40474 Düsseldorf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Deutschland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T +49 (0)151 11 44 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38 79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>
                <a:solidFill>
                  <a:srgbClr val="FFFFFF"/>
                </a:solidFill>
                <a:latin typeface="Helvetica Neue"/>
              </a:rPr>
              <a:t>F +49 (</a:t>
            </a:r>
            <a:r>
              <a:rPr lang="de-DE" sz="1000" dirty="0" smtClean="0">
                <a:solidFill>
                  <a:srgbClr val="FFFFFF"/>
                </a:solidFill>
                <a:latin typeface="Helvetica Neue"/>
              </a:rPr>
              <a:t>0)211 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65 85 41 34</a:t>
            </a:r>
            <a:br>
              <a:rPr lang="de-DE" sz="1000" dirty="0">
                <a:solidFill>
                  <a:srgbClr val="FFFFFF"/>
                </a:solidFill>
                <a:latin typeface="Helvetica Neue"/>
              </a:rPr>
            </a:br>
            <a:r>
              <a:rPr lang="de-DE" sz="1000" dirty="0" err="1" smtClean="0">
                <a:solidFill>
                  <a:srgbClr val="FFFFFF"/>
                </a:solidFill>
                <a:latin typeface="Helvetica Neue"/>
              </a:rPr>
              <a:t>nils.hoffmann@</a:t>
            </a: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cassini.de</a:t>
            </a:r>
            <a:endParaRPr lang="de-DE" sz="1000" dirty="0">
              <a:solidFill>
                <a:srgbClr val="FFFFFF"/>
              </a:solidFill>
              <a:latin typeface="Helvetica Neue"/>
            </a:endParaRPr>
          </a:p>
          <a:p>
            <a:pPr eaLnBrk="0" hangingPunct="0">
              <a:buClr>
                <a:srgbClr val="BFBB9B"/>
              </a:buClr>
            </a:pPr>
            <a:r>
              <a:rPr lang="de-DE" sz="1000" dirty="0" err="1">
                <a:solidFill>
                  <a:srgbClr val="FFFFFF"/>
                </a:solidFill>
                <a:latin typeface="Helvetica Neue"/>
              </a:rPr>
              <a:t>visit</a:t>
            </a:r>
            <a:r>
              <a:rPr lang="de-DE" sz="1000" dirty="0">
                <a:solidFill>
                  <a:srgbClr val="FFFFFF"/>
                </a:solidFill>
                <a:latin typeface="Helvetica Neue"/>
              </a:rPr>
              <a:t> 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www.cassini.de</a:t>
            </a:r>
            <a:endParaRPr lang="en-GB" sz="10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163843" name="Rechteck 9"/>
          <p:cNvSpPr>
            <a:spLocks noChangeArrowheads="1"/>
          </p:cNvSpPr>
          <p:nvPr/>
        </p:nvSpPr>
        <p:spPr bwMode="auto">
          <a:xfrm>
            <a:off x="3886200" y="4267200"/>
            <a:ext cx="5105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Alle Angaben basieren auf dem derzeitigen Kenntnisstand. Änderungen vorbehalten.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Dieses Dokument von Cassini </a:t>
            </a:r>
            <a:r>
              <a:rPr lang="de-DE" sz="1000" dirty="0" smtClean="0">
                <a:solidFill>
                  <a:schemeClr val="bg1"/>
                </a:solidFill>
                <a:latin typeface="Helvetica Neue"/>
              </a:rPr>
              <a:t>Consulting 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ist ausschließlich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für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den Adressaten bzw. Auftraggeber bestimmt. Es bleibt bis zur einer </a:t>
            </a:r>
            <a:r>
              <a:rPr lang="de-DE" sz="1000" dirty="0" err="1">
                <a:solidFill>
                  <a:schemeClr val="bg1"/>
                </a:solidFill>
                <a:latin typeface="Helvetica Neue"/>
              </a:rPr>
              <a:t>ausdrücklichen</a:t>
            </a:r>
            <a:r>
              <a:rPr lang="de-DE" sz="1000" dirty="0">
                <a:solidFill>
                  <a:schemeClr val="bg1"/>
                </a:solidFill>
                <a:latin typeface="Helvetica Neue"/>
              </a:rPr>
              <a:t> Übertragung von Nutzungsrechten Eigentum von Cassini.</a:t>
            </a:r>
            <a:br>
              <a:rPr lang="de-DE" sz="1000" dirty="0">
                <a:solidFill>
                  <a:schemeClr val="bg1"/>
                </a:solidFill>
                <a:latin typeface="Helvetica Neue"/>
              </a:rPr>
            </a:br>
            <a:endParaRPr lang="de-DE" sz="1000" dirty="0">
              <a:solidFill>
                <a:schemeClr val="bg1"/>
              </a:solidFill>
              <a:latin typeface="Helvetica Neue"/>
            </a:endParaRPr>
          </a:p>
          <a:p>
            <a:r>
              <a:rPr lang="de-DE" sz="1000" dirty="0">
                <a:solidFill>
                  <a:schemeClr val="bg1"/>
                </a:solidFill>
                <a:latin typeface="Helvetica Neue"/>
              </a:rPr>
              <a:t>Jede Bearbeitung, Verwertung, Vervielfältigung und/oder gewerbsmäßige Verbreitung des Werkes ist nur mit Einverständnis von Cassini zulässig.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ea typeface="ＭＳ Ｐゴシック" charset="0"/>
              </a:rPr>
              <a:t>Modern Java – die Highlights</a:t>
            </a:r>
            <a:br>
              <a:rPr lang="de-DE" dirty="0">
                <a:solidFill>
                  <a:schemeClr val="bg1"/>
                </a:solidFill>
                <a:ea typeface="ＭＳ Ｐゴシック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D1DCBD8-D4EC-4FAB-AD33-3A775349F074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Release-Historie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D938B8E-0A73-4419-92DB-9FFCC0E1746F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107504" y="2708920"/>
            <a:ext cx="8856984" cy="1728192"/>
            <a:chOff x="179512" y="2636912"/>
            <a:chExt cx="8856984" cy="1440160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0" scaled="1"/>
            <a:tileRect/>
          </a:gradFill>
        </p:grpSpPr>
        <p:sp>
          <p:nvSpPr>
            <p:cNvPr id="50" name="Pfeil nach rechts 49"/>
            <p:cNvSpPr/>
            <p:nvPr/>
          </p:nvSpPr>
          <p:spPr>
            <a:xfrm>
              <a:off x="179512" y="2636912"/>
              <a:ext cx="8856984" cy="144016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de-DE" sz="1400" dirty="0">
                <a:latin typeface="Helvetica Neue"/>
                <a:cs typeface="Helvetica Neue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79512" y="3099821"/>
              <a:ext cx="8136904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1433513" algn="l"/>
                  <a:tab pos="2868613" algn="l"/>
                  <a:tab pos="4302125" algn="l"/>
                  <a:tab pos="4660900" algn="l"/>
                  <a:tab pos="5737225" algn="l"/>
                  <a:tab pos="7178675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1995	1999	2003	2007	2011	2015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179512" y="3356992"/>
              <a:ext cx="7488832" cy="33855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defTabSz="1744663">
                <a:tabLst>
                  <a:tab pos="717550" algn="l"/>
                  <a:tab pos="2151063" algn="l"/>
                  <a:tab pos="3586163" algn="l"/>
                  <a:tab pos="5019675" algn="l"/>
                  <a:tab pos="6453188" algn="l"/>
                  <a:tab pos="6991350" algn="l"/>
                </a:tabLst>
              </a:pPr>
              <a:r>
                <a:rPr lang="de-DE" sz="1600" dirty="0" smtClean="0">
                  <a:latin typeface="Helvetica Neue"/>
                  <a:cs typeface="Helvetica Neue"/>
                </a:rPr>
                <a:t>	1997	2001	2005	2009	2013</a:t>
              </a:r>
              <a:endParaRPr lang="de-DE" sz="1600" dirty="0">
                <a:latin typeface="Helvetica Neue"/>
                <a:cs typeface="Helvetica Neue"/>
              </a:endParaRPr>
            </a:p>
          </p:txBody>
        </p:sp>
      </p:grpSp>
      <p:cxnSp>
        <p:nvCxnSpPr>
          <p:cNvPr id="55" name="Gerade Verbindung mit Pfeil 54"/>
          <p:cNvCxnSpPr/>
          <p:nvPr/>
        </p:nvCxnSpPr>
        <p:spPr>
          <a:xfrm flipV="1">
            <a:off x="61156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1619672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 flipV="1">
            <a:off x="2771800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 flipV="1">
            <a:off x="4283968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615617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V="1">
            <a:off x="7596336" y="2204864"/>
            <a:ext cx="0" cy="720080"/>
          </a:xfrm>
          <a:prstGeom prst="straightConnector1">
            <a:avLst/>
          </a:prstGeom>
          <a:ln>
            <a:headEnd type="oval" w="med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 flipV="1">
            <a:off x="219573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/>
          <p:nvPr/>
        </p:nvCxnSpPr>
        <p:spPr>
          <a:xfrm flipV="1">
            <a:off x="111561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V="1">
            <a:off x="36358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 flipV="1">
            <a:off x="54360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 flipV="1">
            <a:off x="7236296" y="4221088"/>
            <a:ext cx="0" cy="720080"/>
          </a:xfrm>
          <a:prstGeom prst="straightConnector1">
            <a:avLst/>
          </a:prstGeom>
          <a:ln>
            <a:headEnd type="none" w="med" len="sm"/>
            <a:tailEnd type="oval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uppierung 81"/>
          <p:cNvGrpSpPr/>
          <p:nvPr/>
        </p:nvGrpSpPr>
        <p:grpSpPr>
          <a:xfrm>
            <a:off x="107504" y="836712"/>
            <a:ext cx="1152128" cy="1296144"/>
            <a:chOff x="107504" y="836712"/>
            <a:chExt cx="1152128" cy="1296144"/>
          </a:xfrm>
        </p:grpSpPr>
        <p:grpSp>
          <p:nvGrpSpPr>
            <p:cNvPr id="79" name="Gruppierung 78"/>
            <p:cNvGrpSpPr/>
            <p:nvPr/>
          </p:nvGrpSpPr>
          <p:grpSpPr>
            <a:xfrm>
              <a:off x="107504" y="836712"/>
              <a:ext cx="1152128" cy="1296144"/>
              <a:chOff x="107504" y="908720"/>
              <a:chExt cx="1152128" cy="1296144"/>
            </a:xfrm>
          </p:grpSpPr>
          <p:pic>
            <p:nvPicPr>
              <p:cNvPr id="68" name="Bild 67" descr="sun_microsystems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4" b="25064"/>
              <a:stretch/>
            </p:blipFill>
            <p:spPr>
              <a:xfrm>
                <a:off x="179512" y="908720"/>
                <a:ext cx="770384" cy="387131"/>
              </a:xfrm>
              <a:prstGeom prst="rect">
                <a:avLst/>
              </a:prstGeom>
            </p:spPr>
          </p:pic>
          <p:sp>
            <p:nvSpPr>
              <p:cNvPr id="69" name="Textfeld 68"/>
              <p:cNvSpPr txBox="1"/>
              <p:nvPr/>
            </p:nvSpPr>
            <p:spPr>
              <a:xfrm>
                <a:off x="107504" y="1700808"/>
                <a:ext cx="1152128" cy="5040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l-GR" sz="900" dirty="0" smtClean="0">
                    <a:latin typeface="Helvetica Neue"/>
                  </a:rPr>
                  <a:t>α</a:t>
                </a:r>
                <a:r>
                  <a:rPr lang="de-DE" sz="900" dirty="0" smtClean="0">
                    <a:latin typeface="Helvetica Neue"/>
                  </a:rPr>
                  <a:t>- und β-Version, instabil, nicht ausgereifte API</a:t>
                </a:r>
                <a:endParaRPr lang="de-DE" sz="900" dirty="0">
                  <a:latin typeface="Helvetica Neue"/>
                </a:endParaRPr>
              </a:p>
            </p:txBody>
          </p:sp>
        </p:grpSp>
        <p:sp>
          <p:nvSpPr>
            <p:cNvPr id="70" name="Textfeld 69"/>
            <p:cNvSpPr txBox="1"/>
            <p:nvPr/>
          </p:nvSpPr>
          <p:spPr>
            <a:xfrm>
              <a:off x="107504" y="1196752"/>
              <a:ext cx="720080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01/96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1.0</a:t>
              </a:r>
              <a:endParaRPr lang="de-DE" sz="1000" dirty="0">
                <a:latin typeface="Helvetica Neue"/>
              </a:endParaRP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51520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1" name="Gruppierung 80"/>
          <p:cNvGrpSpPr/>
          <p:nvPr/>
        </p:nvGrpSpPr>
        <p:grpSpPr>
          <a:xfrm>
            <a:off x="467544" y="5085184"/>
            <a:ext cx="1440160" cy="1152128"/>
            <a:chOff x="827584" y="5085184"/>
            <a:chExt cx="1368152" cy="1152128"/>
          </a:xfrm>
        </p:grpSpPr>
        <p:sp>
          <p:nvSpPr>
            <p:cNvPr id="72" name="Textfeld 71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02/9</a:t>
              </a:r>
              <a:r>
                <a:rPr lang="de-DE" sz="1000" dirty="0" smtClean="0">
                  <a:latin typeface="Helvetica Neue"/>
                </a:rPr>
                <a:t>7</a:t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1.1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AWT, </a:t>
              </a:r>
              <a:r>
                <a:rPr lang="de-DE" sz="900" dirty="0" err="1" smtClean="0">
                  <a:latin typeface="Helvetica Neue"/>
                </a:rPr>
                <a:t>Inner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Classes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JavaBeans</a:t>
              </a:r>
              <a:r>
                <a:rPr lang="de-DE" sz="900" dirty="0" smtClean="0">
                  <a:latin typeface="Helvetica Neue"/>
                </a:rPr>
                <a:t>, JDBC, RMI, </a:t>
              </a:r>
              <a:r>
                <a:rPr lang="de-DE" sz="900" dirty="0" err="1" smtClean="0">
                  <a:latin typeface="Helvetica Neue"/>
                </a:rPr>
                <a:t>Reflection</a:t>
              </a:r>
              <a:r>
                <a:rPr lang="de-DE" sz="900" dirty="0" smtClean="0">
                  <a:latin typeface="Helvetica Neue"/>
                </a:rPr>
                <a:t>, JIT-Compiler für Windows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80" name="Gruppierung 79"/>
          <p:cNvGrpSpPr/>
          <p:nvPr/>
        </p:nvGrpSpPr>
        <p:grpSpPr>
          <a:xfrm>
            <a:off x="1115616" y="1188000"/>
            <a:ext cx="1368152" cy="936104"/>
            <a:chOff x="1115616" y="1196752"/>
            <a:chExt cx="1368152" cy="936104"/>
          </a:xfrm>
        </p:grpSpPr>
        <p:sp>
          <p:nvSpPr>
            <p:cNvPr id="73" name="Textfeld 72"/>
            <p:cNvSpPr txBox="1"/>
            <p:nvPr/>
          </p:nvSpPr>
          <p:spPr>
            <a:xfrm>
              <a:off x="1115616" y="1196752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12/98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1.2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1115616" y="1628800"/>
              <a:ext cx="1152128" cy="5040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Swing, Java Plug-In, Java IDL, </a:t>
              </a:r>
              <a:r>
                <a:rPr lang="de-DE" sz="900" dirty="0" err="1" smtClean="0">
                  <a:latin typeface="Helvetica Neue"/>
                </a:rPr>
                <a:t>Collections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84" name="Textfeld 83"/>
          <p:cNvSpPr txBox="1"/>
          <p:nvPr/>
        </p:nvSpPr>
        <p:spPr>
          <a:xfrm>
            <a:off x="1619672" y="5517232"/>
            <a:ext cx="1296144" cy="504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de-DE" sz="900" dirty="0">
              <a:latin typeface="Helvetica Neue"/>
            </a:endParaRPr>
          </a:p>
        </p:txBody>
      </p:sp>
      <p:grpSp>
        <p:nvGrpSpPr>
          <p:cNvPr id="85" name="Gruppierung 84"/>
          <p:cNvGrpSpPr/>
          <p:nvPr/>
        </p:nvGrpSpPr>
        <p:grpSpPr>
          <a:xfrm>
            <a:off x="1835696" y="5085184"/>
            <a:ext cx="1440160" cy="1152128"/>
            <a:chOff x="827584" y="5085184"/>
            <a:chExt cx="1368152" cy="1152128"/>
          </a:xfrm>
        </p:grpSpPr>
        <p:sp>
          <p:nvSpPr>
            <p:cNvPr id="86" name="Textfeld 85"/>
            <p:cNvSpPr txBox="1"/>
            <p:nvPr/>
          </p:nvSpPr>
          <p:spPr>
            <a:xfrm>
              <a:off x="827584" y="5085184"/>
              <a:ext cx="64807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05/00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1.3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HotSpot</a:t>
              </a:r>
              <a:r>
                <a:rPr lang="de-DE" sz="900" dirty="0" smtClean="0">
                  <a:latin typeface="Helvetica Neue"/>
                </a:rPr>
                <a:t> JVM, RMI/CORBA, JNDI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2" name="Gruppierung 91"/>
          <p:cNvGrpSpPr/>
          <p:nvPr/>
        </p:nvGrpSpPr>
        <p:grpSpPr>
          <a:xfrm>
            <a:off x="2339752" y="784800"/>
            <a:ext cx="1368152" cy="1368152"/>
            <a:chOff x="1115616" y="908720"/>
            <a:chExt cx="1368152" cy="1368152"/>
          </a:xfrm>
        </p:grpSpPr>
        <p:sp>
          <p:nvSpPr>
            <p:cNvPr id="93" name="Textfeld 92"/>
            <p:cNvSpPr txBox="1"/>
            <p:nvPr/>
          </p:nvSpPr>
          <p:spPr>
            <a:xfrm>
              <a:off x="1115616" y="908720"/>
              <a:ext cx="1368152" cy="4320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02/02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1.4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4" name="Textfeld 93"/>
            <p:cNvSpPr txBox="1"/>
            <p:nvPr/>
          </p:nvSpPr>
          <p:spPr>
            <a:xfrm>
              <a:off x="1115616" y="1340768"/>
              <a:ext cx="1152128" cy="9361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RegEx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Exception</a:t>
              </a:r>
              <a:r>
                <a:rPr lang="de-DE" sz="900" dirty="0" smtClean="0">
                  <a:latin typeface="Helvetica Neue"/>
                </a:rPr>
                <a:t> </a:t>
              </a:r>
              <a:r>
                <a:rPr lang="de-DE" sz="900" dirty="0" err="1" smtClean="0">
                  <a:latin typeface="Helvetica Neue"/>
                </a:rPr>
                <a:t>Chaining</a:t>
              </a:r>
              <a:r>
                <a:rPr lang="de-DE" sz="900" dirty="0" smtClean="0">
                  <a:latin typeface="Helvetica Neue"/>
                </a:rPr>
                <a:t>, IPv6, non-</a:t>
              </a:r>
              <a:r>
                <a:rPr lang="de-DE" sz="900" dirty="0" err="1" smtClean="0">
                  <a:latin typeface="Helvetica Neue"/>
                </a:rPr>
                <a:t>blocking</a:t>
              </a:r>
              <a:r>
                <a:rPr lang="de-DE" sz="900" dirty="0" smtClean="0">
                  <a:latin typeface="Helvetica Neue"/>
                </a:rPr>
                <a:t> IO, JAXP, </a:t>
              </a:r>
              <a:r>
                <a:rPr lang="de-DE" sz="900" dirty="0" err="1" smtClean="0">
                  <a:latin typeface="Helvetica Neue"/>
                </a:rPr>
                <a:t>logging</a:t>
              </a:r>
              <a:r>
                <a:rPr lang="de-DE" sz="900" dirty="0" smtClean="0">
                  <a:latin typeface="Helvetica Neue"/>
                </a:rPr>
                <a:t>, JCE/JAAS/JSSE, Java Web Start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95" name="Gruppierung 94"/>
          <p:cNvGrpSpPr/>
          <p:nvPr/>
        </p:nvGrpSpPr>
        <p:grpSpPr>
          <a:xfrm>
            <a:off x="3275856" y="5085184"/>
            <a:ext cx="1440160" cy="1165924"/>
            <a:chOff x="827584" y="5071388"/>
            <a:chExt cx="1368152" cy="1165924"/>
          </a:xfrm>
        </p:grpSpPr>
        <p:sp>
          <p:nvSpPr>
            <p:cNvPr id="96" name="Textfeld 95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09/04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1.5 / 5.0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97" name="Textfeld 96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err="1" smtClean="0">
                  <a:latin typeface="Helvetica Neue"/>
                </a:rPr>
                <a:t>Generics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Annotations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Enumerations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Varargs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Static</a:t>
              </a:r>
              <a:r>
                <a:rPr lang="de-DE" sz="900" dirty="0" smtClean="0">
                  <a:latin typeface="Helvetica Neue"/>
                </a:rPr>
                <a:t> Imports, </a:t>
              </a:r>
              <a:r>
                <a:rPr lang="de-DE" sz="900" dirty="0" err="1" smtClean="0">
                  <a:latin typeface="Helvetica Neue"/>
                </a:rPr>
                <a:t>foreach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Collection</a:t>
              </a:r>
              <a:r>
                <a:rPr lang="de-DE" sz="900" dirty="0" smtClean="0">
                  <a:latin typeface="Helvetica Neue"/>
                </a:rPr>
                <a:t> Framework </a:t>
              </a:r>
              <a:r>
                <a:rPr lang="de-DE" sz="900" dirty="0" err="1" smtClean="0">
                  <a:latin typeface="Helvetica Neue"/>
                </a:rPr>
                <a:t>reworked</a:t>
              </a:r>
              <a:r>
                <a:rPr lang="de-DE" sz="900" dirty="0" smtClean="0">
                  <a:latin typeface="Helvetica Neue"/>
                </a:rPr>
                <a:t>, Scanner </a:t>
              </a:r>
              <a:r>
                <a:rPr lang="de-DE" sz="900" dirty="0" err="1" smtClean="0">
                  <a:latin typeface="Helvetica Neue"/>
                </a:rPr>
                <a:t>class</a:t>
              </a:r>
              <a:endParaRPr lang="de-DE" sz="900" dirty="0">
                <a:latin typeface="Helvetica Neue"/>
              </a:endParaRPr>
            </a:p>
          </p:txBody>
        </p:sp>
      </p:grpSp>
      <p:grpSp>
        <p:nvGrpSpPr>
          <p:cNvPr id="101" name="Gruppierung 100"/>
          <p:cNvGrpSpPr/>
          <p:nvPr/>
        </p:nvGrpSpPr>
        <p:grpSpPr>
          <a:xfrm>
            <a:off x="3707904" y="1065600"/>
            <a:ext cx="1368152" cy="1062621"/>
            <a:chOff x="1115616" y="1295289"/>
            <a:chExt cx="1368152" cy="727057"/>
          </a:xfrm>
        </p:grpSpPr>
        <p:sp>
          <p:nvSpPr>
            <p:cNvPr id="102" name="Textfeld 101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12/06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1.6 / 6.0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115616" y="1578928"/>
              <a:ext cx="1296144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Scripting (</a:t>
              </a:r>
              <a:r>
                <a:rPr lang="de-DE" sz="900" dirty="0" err="1" smtClean="0">
                  <a:latin typeface="Helvetica Neue"/>
                </a:rPr>
                <a:t>Rhino</a:t>
              </a:r>
              <a:r>
                <a:rPr lang="de-DE" sz="900" dirty="0" smtClean="0">
                  <a:latin typeface="Helvetica Neue"/>
                </a:rPr>
                <a:t>), Performance, JAX-WS, Swing, JVM </a:t>
              </a:r>
              <a:r>
                <a:rPr lang="de-DE" sz="900" dirty="0" err="1" smtClean="0">
                  <a:latin typeface="Helvetica Neue"/>
                </a:rPr>
                <a:t>improvements</a:t>
              </a:r>
              <a:r>
                <a:rPr lang="de-DE" sz="900" dirty="0" smtClean="0">
                  <a:latin typeface="Helvetica Neue"/>
                </a:rPr>
                <a:t>, JAXB </a:t>
              </a:r>
              <a:endParaRPr lang="de-DE" sz="900" dirty="0">
                <a:latin typeface="Helvetica Neue"/>
              </a:endParaRPr>
            </a:p>
          </p:txBody>
        </p:sp>
      </p:grpSp>
      <p:pic>
        <p:nvPicPr>
          <p:cNvPr id="104" name="Bild 103" descr="oracle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29200"/>
            <a:ext cx="1510928" cy="755464"/>
          </a:xfrm>
          <a:prstGeom prst="rect">
            <a:avLst/>
          </a:prstGeom>
        </p:spPr>
      </p:pic>
      <p:sp>
        <p:nvSpPr>
          <p:cNvPr id="105" name="Textfeld 104"/>
          <p:cNvSpPr txBox="1"/>
          <p:nvPr/>
        </p:nvSpPr>
        <p:spPr>
          <a:xfrm>
            <a:off x="4860032" y="5085184"/>
            <a:ext cx="1008112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00" i="1" dirty="0" smtClean="0">
                <a:latin typeface="Helvetica Neue"/>
              </a:rPr>
              <a:t>04/09</a:t>
            </a:r>
            <a:r>
              <a:rPr lang="de-DE" sz="1000" dirty="0" smtClean="0">
                <a:latin typeface="Helvetica Neue"/>
              </a:rPr>
              <a:t/>
            </a:r>
            <a:br>
              <a:rPr lang="de-DE" sz="1000" dirty="0" smtClean="0">
                <a:latin typeface="Helvetica Neue"/>
              </a:rPr>
            </a:br>
            <a:endParaRPr lang="de-DE" sz="1000" dirty="0">
              <a:latin typeface="Helvetica Neue"/>
            </a:endParaRPr>
          </a:p>
        </p:txBody>
      </p:sp>
      <p:grpSp>
        <p:nvGrpSpPr>
          <p:cNvPr id="106" name="Gruppierung 105"/>
          <p:cNvGrpSpPr/>
          <p:nvPr/>
        </p:nvGrpSpPr>
        <p:grpSpPr>
          <a:xfrm>
            <a:off x="5436096" y="1196752"/>
            <a:ext cx="1368152" cy="1062621"/>
            <a:chOff x="1115616" y="1295289"/>
            <a:chExt cx="1368152" cy="727057"/>
          </a:xfrm>
        </p:grpSpPr>
        <p:sp>
          <p:nvSpPr>
            <p:cNvPr id="107" name="Textfeld 106"/>
            <p:cNvSpPr txBox="1"/>
            <p:nvPr/>
          </p:nvSpPr>
          <p:spPr>
            <a:xfrm>
              <a:off x="1115616" y="1295289"/>
              <a:ext cx="1368152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07/11</a:t>
              </a:r>
              <a:br>
                <a:rPr lang="de-DE" sz="1000" i="1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1.7 / 7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08" name="Textfeld 107"/>
            <p:cNvSpPr txBox="1"/>
            <p:nvPr/>
          </p:nvSpPr>
          <p:spPr>
            <a:xfrm>
              <a:off x="1115616" y="1578928"/>
              <a:ext cx="1368152" cy="443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JVM </a:t>
              </a:r>
              <a:r>
                <a:rPr lang="de-DE" sz="900" dirty="0" err="1" smtClean="0">
                  <a:latin typeface="Helvetica Neue"/>
                </a:rPr>
                <a:t>languages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Coin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Fork</a:t>
              </a:r>
              <a:r>
                <a:rPr lang="de-DE" sz="900" dirty="0" smtClean="0">
                  <a:latin typeface="Helvetica Neue"/>
                </a:rPr>
                <a:t>/</a:t>
              </a:r>
              <a:r>
                <a:rPr lang="de-DE" sz="900" dirty="0" err="1" smtClean="0">
                  <a:latin typeface="Helvetica Neue"/>
                </a:rPr>
                <a:t>Join</a:t>
              </a:r>
              <a:r>
                <a:rPr lang="de-DE" sz="900" dirty="0" smtClean="0">
                  <a:latin typeface="Helvetica Neue"/>
                </a:rPr>
                <a:t>, Graphics, </a:t>
              </a:r>
              <a:r>
                <a:rPr lang="de-DE" sz="900" dirty="0" err="1" smtClean="0">
                  <a:latin typeface="Helvetica Neue"/>
                </a:rPr>
                <a:t>java.nio.file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Autoclose</a:t>
              </a:r>
              <a:r>
                <a:rPr lang="de-DE" sz="900" dirty="0" smtClean="0">
                  <a:latin typeface="Helvetica Neue"/>
                </a:rPr>
                <a:t>, </a:t>
              </a:r>
              <a:endParaRPr lang="de-DE" sz="900" dirty="0">
                <a:latin typeface="Helvetica Neue"/>
              </a:endParaRPr>
            </a:p>
          </p:txBody>
        </p:sp>
      </p:grpSp>
      <p:sp>
        <p:nvSpPr>
          <p:cNvPr id="111" name="Textfeld 110"/>
          <p:cNvSpPr txBox="1"/>
          <p:nvPr/>
        </p:nvSpPr>
        <p:spPr>
          <a:xfrm>
            <a:off x="7380312" y="1628800"/>
            <a:ext cx="504056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900" dirty="0" smtClean="0">
                <a:latin typeface="Helvetica Neue"/>
              </a:rPr>
              <a:t>heute </a:t>
            </a:r>
            <a:endParaRPr lang="de-DE" sz="900" dirty="0">
              <a:latin typeface="Helvetica Neue"/>
            </a:endParaRPr>
          </a:p>
        </p:txBody>
      </p:sp>
      <p:grpSp>
        <p:nvGrpSpPr>
          <p:cNvPr id="112" name="Gruppierung 111"/>
          <p:cNvGrpSpPr/>
          <p:nvPr/>
        </p:nvGrpSpPr>
        <p:grpSpPr>
          <a:xfrm>
            <a:off x="6732240" y="5085184"/>
            <a:ext cx="1440160" cy="1165924"/>
            <a:chOff x="827584" y="5071388"/>
            <a:chExt cx="1368152" cy="1165924"/>
          </a:xfrm>
        </p:grpSpPr>
        <p:sp>
          <p:nvSpPr>
            <p:cNvPr id="113" name="Textfeld 112"/>
            <p:cNvSpPr txBox="1"/>
            <p:nvPr/>
          </p:nvSpPr>
          <p:spPr>
            <a:xfrm>
              <a:off x="827584" y="5071388"/>
              <a:ext cx="957706" cy="36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1000" i="1" dirty="0" smtClean="0">
                  <a:latin typeface="Helvetica Neue"/>
                </a:rPr>
                <a:t>03/14</a:t>
              </a:r>
              <a:r>
                <a:rPr lang="de-DE" sz="1000" dirty="0" smtClean="0">
                  <a:latin typeface="Helvetica Neue"/>
                </a:rPr>
                <a:t/>
              </a:r>
              <a:br>
                <a:rPr lang="de-DE" sz="1000" dirty="0" smtClean="0">
                  <a:latin typeface="Helvetica Neue"/>
                </a:rPr>
              </a:br>
              <a:r>
                <a:rPr lang="de-DE" sz="1000" dirty="0" smtClean="0">
                  <a:latin typeface="Helvetica Neue"/>
                </a:rPr>
                <a:t>JDK 1.8 / 8</a:t>
              </a:r>
              <a:endParaRPr lang="de-DE" sz="1000" dirty="0">
                <a:latin typeface="Helvetica Neue"/>
              </a:endParaRPr>
            </a:p>
          </p:txBody>
        </p:sp>
        <p:sp>
          <p:nvSpPr>
            <p:cNvPr id="114" name="Textfeld 113"/>
            <p:cNvSpPr txBox="1"/>
            <p:nvPr/>
          </p:nvSpPr>
          <p:spPr>
            <a:xfrm>
              <a:off x="827584" y="5445224"/>
              <a:ext cx="1368152" cy="792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sz="900" dirty="0" smtClean="0">
                  <a:latin typeface="Helvetica Neue"/>
                </a:rPr>
                <a:t>Lambdas, Streams, Virtual Extension </a:t>
              </a:r>
              <a:r>
                <a:rPr lang="de-DE" sz="900" dirty="0" err="1" smtClean="0">
                  <a:latin typeface="Helvetica Neue"/>
                </a:rPr>
                <a:t>Methods</a:t>
              </a:r>
              <a:r>
                <a:rPr lang="de-DE" sz="900" dirty="0" smtClean="0">
                  <a:latin typeface="Helvetica Neue"/>
                </a:rPr>
                <a:t>, </a:t>
              </a:r>
              <a:r>
                <a:rPr lang="de-DE" sz="900" dirty="0" err="1" smtClean="0">
                  <a:latin typeface="Helvetica Neue"/>
                </a:rPr>
                <a:t>PermGen</a:t>
              </a:r>
              <a:r>
                <a:rPr lang="de-DE" sz="900" dirty="0" smtClean="0">
                  <a:latin typeface="Helvetica Neue"/>
                </a:rPr>
                <a:t>, Date/Time API, Nashorn</a:t>
              </a:r>
              <a:endParaRPr lang="de-DE" sz="900" dirty="0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9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536" y="332656"/>
            <a:ext cx="6590506" cy="1053466"/>
          </a:xfrm>
        </p:spPr>
        <p:txBody>
          <a:bodyPr/>
          <a:lstStyle/>
          <a:p>
            <a:pPr marL="0" indent="0">
              <a:buNone/>
            </a:pPr>
            <a:r>
              <a:rPr lang="de-DE" sz="1800" b="1" dirty="0" smtClean="0"/>
              <a:t>„</a:t>
            </a:r>
            <a:r>
              <a:rPr lang="de-DE" sz="1800" b="1" dirty="0"/>
              <a:t>Java SE </a:t>
            </a:r>
            <a:r>
              <a:rPr lang="de-DE" sz="1800" b="1" dirty="0" err="1"/>
              <a:t>major</a:t>
            </a:r>
            <a:r>
              <a:rPr lang="de-DE" sz="1800" b="1" dirty="0"/>
              <a:t> </a:t>
            </a:r>
            <a:r>
              <a:rPr lang="de-DE" sz="1800" b="1" dirty="0" err="1"/>
              <a:t>releases</a:t>
            </a:r>
            <a:r>
              <a:rPr lang="de-DE" sz="1800" b="1" dirty="0"/>
              <a:t> </a:t>
            </a:r>
            <a:r>
              <a:rPr lang="de-DE" sz="1800" b="1" dirty="0" err="1"/>
              <a:t>are</a:t>
            </a:r>
            <a:r>
              <a:rPr lang="de-DE" sz="1800" b="1" dirty="0"/>
              <a:t> </a:t>
            </a:r>
            <a:r>
              <a:rPr lang="de-DE" sz="1800" b="1" dirty="0" err="1"/>
              <a:t>publicly</a:t>
            </a:r>
            <a:r>
              <a:rPr lang="de-DE" sz="1800" b="1" dirty="0"/>
              <a:t> </a:t>
            </a:r>
            <a:r>
              <a:rPr lang="de-DE" sz="1800" b="1" dirty="0" err="1"/>
              <a:t>maintained</a:t>
            </a:r>
            <a:r>
              <a:rPr lang="de-DE" sz="1800" b="1" dirty="0"/>
              <a:t> </a:t>
            </a:r>
            <a:r>
              <a:rPr lang="de-DE" sz="1800" b="1" dirty="0" err="1"/>
              <a:t>for</a:t>
            </a:r>
            <a:r>
              <a:rPr lang="de-DE" sz="1800" b="1" dirty="0"/>
              <a:t> a </a:t>
            </a:r>
            <a:r>
              <a:rPr lang="de-DE" sz="1800" b="1" dirty="0" err="1"/>
              <a:t>minimum</a:t>
            </a:r>
            <a:r>
              <a:rPr lang="de-DE" sz="1800" b="1" dirty="0"/>
              <a:t> </a:t>
            </a:r>
            <a:r>
              <a:rPr lang="de-DE" sz="1800" b="1" dirty="0" err="1"/>
              <a:t>of</a:t>
            </a:r>
            <a:r>
              <a:rPr lang="de-DE" sz="1800" b="1" dirty="0"/>
              <a:t> 3 </a:t>
            </a:r>
            <a:r>
              <a:rPr lang="de-DE" sz="1800" b="1" dirty="0" err="1"/>
              <a:t>years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general</a:t>
            </a:r>
            <a:r>
              <a:rPr lang="de-DE" sz="1800" b="1" dirty="0"/>
              <a:t> </a:t>
            </a:r>
            <a:r>
              <a:rPr lang="de-DE" sz="1800" b="1" dirty="0" err="1"/>
              <a:t>availability</a:t>
            </a:r>
            <a:r>
              <a:rPr lang="de-DE" sz="1800" b="1" dirty="0"/>
              <a:t> </a:t>
            </a:r>
            <a:r>
              <a:rPr lang="de-DE" sz="1800" b="1" dirty="0" err="1"/>
              <a:t>date</a:t>
            </a:r>
            <a:r>
              <a:rPr lang="de-DE" sz="1800" b="1" dirty="0"/>
              <a:t> (GA </a:t>
            </a:r>
            <a:r>
              <a:rPr lang="de-DE" sz="1800" b="1" dirty="0" err="1"/>
              <a:t>date</a:t>
            </a:r>
            <a:r>
              <a:rPr lang="de-DE" sz="1800" b="1" dirty="0" smtClean="0"/>
              <a:t>)“ - </a:t>
            </a:r>
            <a:r>
              <a:rPr lang="de-DE" sz="1800" b="1" dirty="0" smtClean="0">
                <a:hlinkClick r:id="rId2"/>
              </a:rPr>
              <a:t>Oracle</a:t>
            </a:r>
            <a:endParaRPr lang="de-DE" sz="18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grpSp>
        <p:nvGrpSpPr>
          <p:cNvPr id="59" name="Gruppierung 58"/>
          <p:cNvGrpSpPr/>
          <p:nvPr/>
        </p:nvGrpSpPr>
        <p:grpSpPr>
          <a:xfrm>
            <a:off x="251520" y="1412776"/>
            <a:ext cx="2701290" cy="2807970"/>
            <a:chOff x="3203848" y="4409475"/>
            <a:chExt cx="2701290" cy="2807970"/>
          </a:xfrm>
        </p:grpSpPr>
        <p:cxnSp>
          <p:nvCxnSpPr>
            <p:cNvPr id="18" name="Gerade Verbindung mit Pfeil 1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Bild 5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52" name="Gruppierung 51"/>
            <p:cNvGrpSpPr/>
            <p:nvPr/>
          </p:nvGrpSpPr>
          <p:grpSpPr>
            <a:xfrm rot="20728144">
              <a:off x="4042971" y="5678520"/>
              <a:ext cx="1165257" cy="459446"/>
              <a:chOff x="3864988" y="5703177"/>
              <a:chExt cx="1165257" cy="459446"/>
            </a:xfrm>
          </p:grpSpPr>
          <p:sp>
            <p:nvSpPr>
              <p:cNvPr id="23" name="Textfeld 22"/>
              <p:cNvSpPr txBox="1"/>
              <p:nvPr/>
            </p:nvSpPr>
            <p:spPr>
              <a:xfrm rot="87381">
                <a:off x="3930514" y="5703177"/>
                <a:ext cx="1073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5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May 2004 – </a:t>
                </a:r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Oct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2009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67" name="Gruppierung 66"/>
          <p:cNvGrpSpPr/>
          <p:nvPr/>
        </p:nvGrpSpPr>
        <p:grpSpPr>
          <a:xfrm>
            <a:off x="3779912" y="1412776"/>
            <a:ext cx="2701290" cy="2807970"/>
            <a:chOff x="3203848" y="4409475"/>
            <a:chExt cx="2701290" cy="2807970"/>
          </a:xfrm>
        </p:grpSpPr>
        <p:cxnSp>
          <p:nvCxnSpPr>
            <p:cNvPr id="68" name="Gerade Verbindung mit Pfeil 67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Bild 68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0" name="Gruppierung 69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1" name="Textfeld 70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6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err="1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Dec</a:t>
                </a:r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 2006 – Feb 2013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3" name="Gruppierung 72"/>
          <p:cNvGrpSpPr/>
          <p:nvPr/>
        </p:nvGrpSpPr>
        <p:grpSpPr>
          <a:xfrm>
            <a:off x="2051720" y="3429000"/>
            <a:ext cx="2701290" cy="2807970"/>
            <a:chOff x="3203848" y="4409475"/>
            <a:chExt cx="2701290" cy="2807970"/>
          </a:xfrm>
        </p:grpSpPr>
        <p:cxnSp>
          <p:nvCxnSpPr>
            <p:cNvPr id="74" name="Gerade Verbindung mit Pfeil 73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Bild 74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76" name="Gruppierung 75"/>
            <p:cNvGrpSpPr/>
            <p:nvPr/>
          </p:nvGrpSpPr>
          <p:grpSpPr>
            <a:xfrm rot="20728144">
              <a:off x="4042859" y="5677643"/>
              <a:ext cx="1165257" cy="460338"/>
              <a:chOff x="3864988" y="5702285"/>
              <a:chExt cx="1165257" cy="460338"/>
            </a:xfrm>
          </p:grpSpPr>
          <p:sp>
            <p:nvSpPr>
              <p:cNvPr id="77" name="Textfeld 76"/>
              <p:cNvSpPr txBox="1"/>
              <p:nvPr/>
            </p:nvSpPr>
            <p:spPr>
              <a:xfrm rot="87381">
                <a:off x="3930525" y="5702285"/>
                <a:ext cx="100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7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78" name="Textfeld 77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Jul 2011 – Apr 2015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  <p:grpSp>
        <p:nvGrpSpPr>
          <p:cNvPr id="79" name="Gruppierung 78"/>
          <p:cNvGrpSpPr/>
          <p:nvPr/>
        </p:nvGrpSpPr>
        <p:grpSpPr>
          <a:xfrm>
            <a:off x="5580112" y="3429000"/>
            <a:ext cx="2701290" cy="2807970"/>
            <a:chOff x="3203848" y="4409475"/>
            <a:chExt cx="2701290" cy="2807970"/>
          </a:xfrm>
        </p:grpSpPr>
        <p:cxnSp>
          <p:nvCxnSpPr>
            <p:cNvPr id="80" name="Gerade Verbindung mit Pfeil 79"/>
            <p:cNvCxnSpPr/>
            <p:nvPr/>
          </p:nvCxnSpPr>
          <p:spPr>
            <a:xfrm flipV="1">
              <a:off x="4139952" y="4653136"/>
              <a:ext cx="0" cy="360040"/>
            </a:xfrm>
            <a:prstGeom prst="straightConnector1">
              <a:avLst/>
            </a:prstGeom>
            <a:ln>
              <a:headEnd type="none" w="med" len="sm"/>
              <a:tailEnd type="oval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Bild 80" descr="grabstein_0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409475"/>
              <a:ext cx="2701290" cy="2807970"/>
            </a:xfrm>
            <a:prstGeom prst="rect">
              <a:avLst/>
            </a:prstGeom>
          </p:spPr>
        </p:pic>
        <p:grpSp>
          <p:nvGrpSpPr>
            <p:cNvPr id="82" name="Gruppierung 81"/>
            <p:cNvGrpSpPr/>
            <p:nvPr/>
          </p:nvGrpSpPr>
          <p:grpSpPr>
            <a:xfrm rot="20728144">
              <a:off x="4042945" y="5678317"/>
              <a:ext cx="1165257" cy="459653"/>
              <a:chOff x="3864988" y="5702970"/>
              <a:chExt cx="1165257" cy="459653"/>
            </a:xfrm>
          </p:grpSpPr>
          <p:sp>
            <p:nvSpPr>
              <p:cNvPr id="83" name="Textfeld 82"/>
              <p:cNvSpPr txBox="1"/>
              <p:nvPr/>
            </p:nvSpPr>
            <p:spPr>
              <a:xfrm rot="87381">
                <a:off x="3930516" y="5702970"/>
                <a:ext cx="1057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Engravers MT"/>
                    <a:cs typeface="Engravers MT"/>
                  </a:rPr>
                  <a:t>Java 8</a:t>
                </a:r>
                <a:endParaRPr lang="de-DE" sz="1400" b="1" dirty="0">
                  <a:solidFill>
                    <a:schemeClr val="bg1">
                      <a:lumMod val="85000"/>
                    </a:schemeClr>
                  </a:solidFill>
                  <a:latin typeface="Engravers MT"/>
                  <a:cs typeface="Engravers MT"/>
                </a:endParaRPr>
              </a:p>
            </p:txBody>
          </p:sp>
          <p:sp>
            <p:nvSpPr>
              <p:cNvPr id="84" name="Textfeld 83"/>
              <p:cNvSpPr txBox="1"/>
              <p:nvPr/>
            </p:nvSpPr>
            <p:spPr>
              <a:xfrm rot="91856">
                <a:off x="3864988" y="5962568"/>
                <a:ext cx="11652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700" i="1" dirty="0" smtClean="0">
                    <a:solidFill>
                      <a:schemeClr val="bg1">
                        <a:lumMod val="85000"/>
                      </a:schemeClr>
                    </a:solidFill>
                    <a:latin typeface="Comic Sans MS"/>
                    <a:cs typeface="Comic Sans MS"/>
                  </a:rPr>
                  <a:t>Mar 2014 – Mar 2017</a:t>
                </a:r>
                <a:endParaRPr lang="de-DE" sz="700" i="1" dirty="0">
                  <a:solidFill>
                    <a:schemeClr val="bg1">
                      <a:lumMod val="85000"/>
                    </a:schemeClr>
                  </a:solidFill>
                  <a:latin typeface="Comic Sans MS"/>
                  <a:cs typeface="Comic Sans M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50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96874" y="155416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defPPr>
              <a:defRPr lang="de-DE"/>
            </a:defPPr>
            <a:lvl1pPr eaLnBrk="1" hangingPunct="1">
              <a:spcBef>
                <a:spcPct val="50000"/>
              </a:spcBef>
              <a:defRPr sz="1600" b="1"/>
            </a:lvl1pPr>
            <a:lvl2pPr marL="742950" indent="-285750" eaLnBrk="0" hangingPunct="0">
              <a:defRPr sz="2400"/>
            </a:lvl2pPr>
            <a:lvl3pPr marL="1143000" indent="-228600" eaLnBrk="0" hangingPunct="0">
              <a:defRPr sz="2400"/>
            </a:lvl3pPr>
            <a:lvl4pPr marL="1600200" indent="-228600" eaLnBrk="0" hangingPunct="0">
              <a:defRPr sz="2400"/>
            </a:lvl4pPr>
            <a:lvl5pPr marL="2057400" indent="-228600" eaLnBrk="0" hangingPunct="0">
              <a:defRPr sz="2400"/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pPr>
              <a:defRPr/>
            </a:pPr>
            <a:r>
              <a:rPr lang="de-DE" dirty="0" smtClean="0"/>
              <a:t>Es war einmal in Amerika</a:t>
            </a: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396874" y="270033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Super 8</a:t>
            </a: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396874" y="327342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Moderne Zeiten</a:t>
            </a:r>
          </a:p>
        </p:txBody>
      </p:sp>
      <p:sp>
        <p:nvSpPr>
          <p:cNvPr id="93195" name="Text Box 9"/>
          <p:cNvSpPr txBox="1">
            <a:spLocks noChangeArrowheads="1"/>
          </p:cNvSpPr>
          <p:nvPr/>
        </p:nvSpPr>
        <p:spPr bwMode="auto">
          <a:xfrm>
            <a:off x="396874" y="3846513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Aus der Mitte entspringt ein Fluss </a:t>
            </a:r>
          </a:p>
        </p:txBody>
      </p:sp>
      <p:sp>
        <p:nvSpPr>
          <p:cNvPr id="93196" name="Text Box 10"/>
          <p:cNvSpPr txBox="1">
            <a:spLocks noChangeArrowheads="1"/>
          </p:cNvSpPr>
          <p:nvPr/>
        </p:nvSpPr>
        <p:spPr bwMode="auto">
          <a:xfrm>
            <a:off x="396874" y="4419600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Und ewig schleichen die Erben</a:t>
            </a:r>
          </a:p>
        </p:txBody>
      </p:sp>
      <p:sp>
        <p:nvSpPr>
          <p:cNvPr id="93197" name="Text Box 11"/>
          <p:cNvSpPr txBox="1">
            <a:spLocks noChangeArrowheads="1"/>
          </p:cNvSpPr>
          <p:nvPr/>
        </p:nvSpPr>
        <p:spPr bwMode="auto">
          <a:xfrm>
            <a:off x="396874" y="4992688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Das Beste kommt zum Schluss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396874" y="5565775"/>
            <a:ext cx="8377200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600" b="1" dirty="0" smtClean="0"/>
              <a:t>Bis zum Horizont und noch viel weiter</a:t>
            </a:r>
            <a:endParaRPr lang="de-DE" sz="1600" b="1" dirty="0"/>
          </a:p>
        </p:txBody>
      </p:sp>
      <p:sp>
        <p:nvSpPr>
          <p:cNvPr id="45069" name="Text Box 6"/>
          <p:cNvSpPr txBox="1">
            <a:spLocks noChangeArrowheads="1"/>
          </p:cNvSpPr>
          <p:nvPr/>
        </p:nvSpPr>
        <p:spPr bwMode="auto">
          <a:xfrm>
            <a:off x="396874" y="2127250"/>
            <a:ext cx="8377200" cy="431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000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dirty="0" smtClean="0">
                <a:solidFill>
                  <a:schemeClr val="bg1"/>
                </a:solidFill>
              </a:rPr>
              <a:t>Sieben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45070" name="Picture 4" descr="Pfeil_Weiß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168052"/>
            <a:ext cx="2730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9E74889-3345-4956-B126-DCF40113DB1E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14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ull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308" y="0"/>
            <a:ext cx="12192002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3700" y="1543050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„Project </a:t>
            </a:r>
            <a:r>
              <a:rPr lang="de-DE" sz="1600" b="1" dirty="0" err="1" smtClean="0"/>
              <a:t>Coin</a:t>
            </a:r>
            <a:r>
              <a:rPr lang="de-DE" sz="1600" b="1" dirty="0" smtClean="0"/>
              <a:t>“:</a:t>
            </a:r>
            <a:br>
              <a:rPr lang="de-DE" sz="1600" b="1" dirty="0" smtClean="0"/>
            </a:br>
            <a:r>
              <a:rPr lang="de-DE" sz="1600" b="1" dirty="0" err="1" smtClean="0"/>
              <a:t>Syntactic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sugar</a:t>
            </a:r>
            <a:endParaRPr lang="de-DE" sz="1600" b="1" dirty="0"/>
          </a:p>
        </p:txBody>
      </p:sp>
      <p:sp>
        <p:nvSpPr>
          <p:cNvPr id="8" name="Rechteck 7"/>
          <p:cNvSpPr/>
          <p:nvPr/>
        </p:nvSpPr>
        <p:spPr>
          <a:xfrm>
            <a:off x="2481263" y="1543050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dirty="0" smtClean="0">
                <a:solidFill>
                  <a:schemeClr val="tx1"/>
                </a:solidFill>
              </a:rPr>
              <a:t>Verbesserungen von Syntax und 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Diamond </a:t>
            </a:r>
            <a:r>
              <a:rPr lang="de-DE" sz="1400" dirty="0" err="1" smtClean="0">
                <a:solidFill>
                  <a:schemeClr val="tx1"/>
                </a:solidFill>
              </a:rPr>
              <a:t>operator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binary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literals</a:t>
            </a:r>
            <a:r>
              <a:rPr lang="de-DE" sz="1400" dirty="0" smtClean="0">
                <a:solidFill>
                  <a:schemeClr val="tx1"/>
                </a:solidFill>
              </a:rPr>
              <a:t>, </a:t>
            </a:r>
            <a:r>
              <a:rPr lang="de-DE" sz="1400" dirty="0" err="1" smtClean="0">
                <a:solidFill>
                  <a:schemeClr val="tx1"/>
                </a:solidFill>
              </a:rPr>
              <a:t>underscores</a:t>
            </a:r>
            <a:r>
              <a:rPr lang="de-DE" sz="1400" dirty="0" smtClean="0">
                <a:solidFill>
                  <a:schemeClr val="tx1"/>
                </a:solidFill>
              </a:rPr>
              <a:t> in </a:t>
            </a:r>
            <a:r>
              <a:rPr lang="de-DE" sz="1400" dirty="0" err="1" smtClean="0">
                <a:solidFill>
                  <a:schemeClr val="tx1"/>
                </a:solidFill>
              </a:rPr>
              <a:t>numerics</a:t>
            </a:r>
            <a:r>
              <a:rPr lang="de-DE" sz="1400" dirty="0" smtClean="0">
                <a:solidFill>
                  <a:schemeClr val="tx1"/>
                </a:solidFill>
              </a:rPr>
              <a:t>, Strings in </a:t>
            </a:r>
            <a:r>
              <a:rPr lang="de-DE" sz="1400" dirty="0" err="1" smtClean="0">
                <a:solidFill>
                  <a:schemeClr val="tx1"/>
                </a:solidFill>
              </a:rPr>
              <a:t>switch</a:t>
            </a:r>
            <a:endParaRPr lang="de-DE" sz="1400" dirty="0" smtClean="0">
              <a:solidFill>
                <a:schemeClr val="tx1"/>
              </a:solidFill>
            </a:endParaRP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smtClean="0">
                <a:solidFill>
                  <a:schemeClr val="tx1"/>
                </a:solidFill>
              </a:rPr>
              <a:t>Try-catch </a:t>
            </a:r>
            <a:r>
              <a:rPr lang="de-DE" sz="1400" dirty="0" err="1" smtClean="0">
                <a:solidFill>
                  <a:schemeClr val="tx1"/>
                </a:solidFill>
              </a:rPr>
              <a:t>resource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management</a:t>
            </a:r>
            <a:r>
              <a:rPr lang="de-DE" sz="1400" dirty="0" smtClean="0">
                <a:solidFill>
                  <a:schemeClr val="tx1"/>
                </a:solidFill>
              </a:rPr>
              <a:t> (</a:t>
            </a:r>
            <a:r>
              <a:rPr lang="de-DE" sz="1400" dirty="0" err="1" smtClean="0">
                <a:solidFill>
                  <a:schemeClr val="tx1"/>
                </a:solidFill>
              </a:rPr>
              <a:t>Autoclosing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resources</a:t>
            </a:r>
            <a:r>
              <a:rPr lang="de-DE" sz="1400" dirty="0" smtClean="0">
                <a:solidFill>
                  <a:schemeClr val="tx1"/>
                </a:solidFill>
              </a:rPr>
              <a:t>)</a:t>
            </a:r>
          </a:p>
          <a:p>
            <a:pPr marL="288000" indent="-288000">
              <a:buFont typeface="Arial"/>
              <a:buChar char="•"/>
              <a:defRPr/>
            </a:pPr>
            <a:r>
              <a:rPr lang="de-DE" sz="1400" dirty="0" err="1" smtClean="0">
                <a:solidFill>
                  <a:schemeClr val="tx1"/>
                </a:solidFill>
              </a:rPr>
              <a:t>Catching</a:t>
            </a:r>
            <a:r>
              <a:rPr lang="de-DE" sz="1400" dirty="0" smtClean="0">
                <a:solidFill>
                  <a:schemeClr val="tx1"/>
                </a:solidFill>
              </a:rPr>
              <a:t> multiple </a:t>
            </a:r>
            <a:r>
              <a:rPr lang="de-DE" sz="1400" dirty="0" err="1" smtClean="0">
                <a:solidFill>
                  <a:schemeClr val="tx1"/>
                </a:solidFill>
              </a:rPr>
              <a:t>exceptions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93700" y="495776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smtClean="0"/>
              <a:t>Sonstiges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2481263" y="495776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Einige Kleinigkeiten, die das Ökosystem Java verbessern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Dynamische Sprachen in der JVM: </a:t>
            </a:r>
            <a:r>
              <a:rPr lang="de-DE" sz="1400" dirty="0" err="1" smtClean="0">
                <a:solidFill>
                  <a:schemeClr val="tx1"/>
                </a:solidFill>
              </a:rPr>
              <a:t>JRuby</a:t>
            </a:r>
            <a:r>
              <a:rPr lang="de-DE" sz="1400" dirty="0" smtClean="0">
                <a:solidFill>
                  <a:schemeClr val="tx1"/>
                </a:solidFill>
              </a:rPr>
              <a:t>, Groovy, ...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>
                <a:solidFill>
                  <a:schemeClr val="tx1"/>
                </a:solidFill>
              </a:rPr>
              <a:t>Elliptic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Cryptography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algorithms</a:t>
            </a:r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G1 </a:t>
            </a:r>
            <a:r>
              <a:rPr lang="de-DE" sz="1400" dirty="0" err="1" smtClean="0">
                <a:solidFill>
                  <a:schemeClr val="tx1"/>
                </a:solidFill>
              </a:rPr>
              <a:t>Garbage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Collector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93700" y="2681288"/>
            <a:ext cx="1979613" cy="1044575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Concurrency</a:t>
            </a:r>
            <a:endParaRPr lang="de-DE" sz="1600" b="1" dirty="0"/>
          </a:p>
        </p:txBody>
      </p:sp>
      <p:sp>
        <p:nvSpPr>
          <p:cNvPr id="13" name="Rechteck 12"/>
          <p:cNvSpPr/>
          <p:nvPr/>
        </p:nvSpPr>
        <p:spPr>
          <a:xfrm>
            <a:off x="2481263" y="2681288"/>
            <a:ext cx="6291262" cy="1044575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Bessere Unterstützung von nebenläufiger Ausführung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Hin zur besseren Nutzung von Multi-Core-Umgebungen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err="1" smtClean="0">
                <a:solidFill>
                  <a:schemeClr val="tx1"/>
                </a:solidFill>
              </a:rPr>
              <a:t>Fork</a:t>
            </a:r>
            <a:r>
              <a:rPr lang="de-DE" sz="1400" dirty="0">
                <a:solidFill>
                  <a:schemeClr val="tx1"/>
                </a:solidFill>
              </a:rPr>
              <a:t>/</a:t>
            </a:r>
            <a:r>
              <a:rPr lang="de-DE" sz="1400" dirty="0" err="1">
                <a:solidFill>
                  <a:schemeClr val="tx1"/>
                </a:solidFill>
              </a:rPr>
              <a:t>Join</a:t>
            </a:r>
            <a:r>
              <a:rPr lang="de-DE" sz="1400" dirty="0">
                <a:solidFill>
                  <a:schemeClr val="tx1"/>
                </a:solidFill>
              </a:rPr>
              <a:t>-Framework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API sehr </a:t>
            </a:r>
            <a:r>
              <a:rPr lang="de-DE" sz="1400" dirty="0" err="1" smtClean="0">
                <a:solidFill>
                  <a:schemeClr val="tx1"/>
                </a:solidFill>
              </a:rPr>
              <a:t>low</a:t>
            </a:r>
            <a:r>
              <a:rPr lang="de-DE" sz="1400" dirty="0" smtClean="0">
                <a:solidFill>
                  <a:schemeClr val="tx1"/>
                </a:solidFill>
              </a:rPr>
              <a:t>-level, Akzeptanz recht gering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393700" y="3821113"/>
            <a:ext cx="1979613" cy="1042987"/>
          </a:xfrm>
          <a:prstGeom prst="rect">
            <a:avLst/>
          </a:prstGeom>
          <a:solidFill>
            <a:srgbClr val="60C32F">
              <a:alpha val="75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600" b="1" dirty="0" err="1" smtClean="0"/>
              <a:t>java.nio.file</a:t>
            </a:r>
            <a:endParaRPr lang="de-DE" sz="1600" b="1" dirty="0"/>
          </a:p>
        </p:txBody>
      </p:sp>
      <p:sp>
        <p:nvSpPr>
          <p:cNvPr id="17" name="Rechteck 16"/>
          <p:cNvSpPr/>
          <p:nvPr/>
        </p:nvSpPr>
        <p:spPr>
          <a:xfrm>
            <a:off x="2481263" y="3821113"/>
            <a:ext cx="6291262" cy="104298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z="1400" b="1" dirty="0" smtClean="0">
                <a:solidFill>
                  <a:schemeClr val="tx1"/>
                </a:solidFill>
              </a:rPr>
              <a:t>Verbessertes Filehandling</a:t>
            </a:r>
            <a:endParaRPr lang="de-DE" sz="1400" b="1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Zugriff auf alle Datei-Attribute, egal welches OS drunter liegt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Schnellere Dateioperationen</a:t>
            </a:r>
          </a:p>
          <a:p>
            <a:pPr marL="285750" indent="-285750">
              <a:buFont typeface="Arial"/>
              <a:buChar char="•"/>
            </a:pPr>
            <a:r>
              <a:rPr lang="de-DE" sz="1400" dirty="0" smtClean="0">
                <a:solidFill>
                  <a:schemeClr val="tx1"/>
                </a:solidFill>
              </a:rPr>
              <a:t>Deutlich bessere 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287338" y="361427"/>
            <a:ext cx="7764462" cy="792000"/>
          </a:xfrm>
        </p:spPr>
        <p:txBody>
          <a:bodyPr/>
          <a:lstStyle/>
          <a:p>
            <a:r>
              <a:rPr lang="de-DE" dirty="0"/>
              <a:t>Java 7 </a:t>
            </a:r>
            <a:r>
              <a:rPr lang="de-DE" dirty="0" smtClean="0"/>
              <a:t>Highlights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404664"/>
            <a:ext cx="8424936" cy="5760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de-DE" sz="2000" dirty="0" smtClean="0">
                <a:latin typeface="Helvetica Neue Medium"/>
                <a:cs typeface="Helvetica Neue Medium"/>
              </a:rPr>
              <a:t>Java 7 Highlights</a:t>
            </a:r>
            <a:endParaRPr lang="de-DE" sz="20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969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dazu im Netz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2" indent="-342900"/>
            <a:r>
              <a:rPr lang="en-US" dirty="0" smtClean="0">
                <a:solidFill>
                  <a:srgbClr val="000000"/>
                </a:solidFill>
                <a:cs typeface="Helvetica Neue"/>
                <a:hlinkClick r:id="rId2"/>
              </a:rPr>
              <a:t>http</a:t>
            </a:r>
            <a:r>
              <a:rPr lang="en-US" dirty="0">
                <a:solidFill>
                  <a:srgbClr val="000000"/>
                </a:solidFill>
                <a:cs typeface="Helvetica Neue"/>
                <a:hlinkClick r:id="rId2"/>
              </a:rPr>
              <a:t>://www.oracle.com/technetwork/java/javase/jdk7-relnotes-418459.html</a:t>
            </a:r>
            <a:r>
              <a:rPr lang="en-US" dirty="0">
                <a:solidFill>
                  <a:srgbClr val="000000"/>
                </a:solidFill>
                <a:cs typeface="Helvetica Neue"/>
              </a:rPr>
              <a:t> </a:t>
            </a:r>
          </a:p>
          <a:p>
            <a:pPr marL="0" indent="0">
              <a:buNone/>
            </a:pPr>
            <a:endParaRPr lang="de-DE" dirty="0">
              <a:hlinkClick r:id="rId3"/>
            </a:endParaRPr>
          </a:p>
          <a:p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://de.slideshare.net/boulderjug/55-things-in-java-</a:t>
            </a:r>
            <a:r>
              <a:rPr lang="de-DE" dirty="0" smtClean="0">
                <a:hlinkClick r:id="rId3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4"/>
              </a:rPr>
              <a:t>http://de.slideshare.net/denizoguz/new-features-of-jdk-</a:t>
            </a:r>
            <a:r>
              <a:rPr lang="de-DE" dirty="0" smtClean="0">
                <a:hlinkClick r:id="rId4"/>
              </a:rPr>
              <a:t>7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5"/>
              </a:rPr>
              <a:t>git@github.com:iloveeclipse/</a:t>
            </a:r>
            <a:r>
              <a:rPr lang="de-DE" dirty="0" smtClean="0">
                <a:hlinkClick r:id="rId5"/>
              </a:rPr>
              <a:t>java7examples.git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>
                <a:hlinkClick r:id="rId6"/>
              </a:rPr>
              <a:t>http://www.drdobbs.com/jvm/java-se-7-new-file-io/</a:t>
            </a:r>
            <a:r>
              <a:rPr lang="de-DE" dirty="0" smtClean="0">
                <a:hlinkClick r:id="rId6"/>
              </a:rPr>
              <a:t>231600403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7"/>
              </a:rPr>
              <a:t>http://www.java2s.com/Code/Java/JDK-7/CatalogJDK-7.</a:t>
            </a:r>
            <a:r>
              <a:rPr lang="de-DE" dirty="0" smtClean="0">
                <a:hlinkClick r:id="rId7"/>
              </a:rPr>
              <a:t>htm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3A9C1C2-BE46-C445-BDD9-8AB7CCD2F82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6645965-100D-49B6-9064-0AB9F3734612}" type="datetime1">
              <a:rPr lang="de-DE" smtClean="0"/>
              <a:t>26.04.15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Cassini Consulting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15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34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111"/>
</p:tagLst>
</file>

<file path=ppt/theme/theme1.xml><?xml version="1.0" encoding="utf-8"?>
<a:theme xmlns:a="http://schemas.openxmlformats.org/drawingml/2006/main" name="Cassini_NHN_PowerPointMaster_3.1">
  <a:themeElements>
    <a:clrScheme name="Cassini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Cassini Theme 2009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60C32F"/>
      </a:accent1>
      <a:accent2>
        <a:srgbClr val="CC3300"/>
      </a:accent2>
      <a:accent3>
        <a:srgbClr val="EBEB6C"/>
      </a:accent3>
      <a:accent4>
        <a:srgbClr val="EAEAEA"/>
      </a:accent4>
      <a:accent5>
        <a:srgbClr val="808080"/>
      </a:accent5>
      <a:accent6>
        <a:srgbClr val="B2B2B2"/>
      </a:accent6>
      <a:hlink>
        <a:srgbClr val="60C32F"/>
      </a:hlink>
      <a:folHlink>
        <a:srgbClr val="60C32F"/>
      </a:folHlink>
    </a:clrScheme>
    <a:fontScheme name="Cassini Consulting Theme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E675EBDE9A79468F168278EDE085F4" ma:contentTypeVersion="1" ma:contentTypeDescription="Ein neues Dokument erstellen." ma:contentTypeScope="" ma:versionID="180c2ad0af91a5c9ebe47592aaf5a2da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992d77c06c8d732b7c6bc07933f2b4fa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6CF92-C16E-4DED-BEB5-9040C63CAE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3B291-CC01-4764-8F48-9FA5219A1E74}">
  <ds:schemaRefs>
    <ds:schemaRef ds:uri="http://schemas.microsoft.com/sharepoint/v4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91E253A-3162-4706-A8DF-1DAC61BAE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Cassini_NHN_PowerPointMaster_3.1.potx</Template>
  <TotalTime>0</TotalTime>
  <Words>3141</Words>
  <Application>Microsoft Macintosh PowerPoint</Application>
  <PresentationFormat>Bildschirmpräsentation (4:3)</PresentationFormat>
  <Paragraphs>768</Paragraphs>
  <Slides>42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Cassini_NHN_PowerPointMaster_3.1</vt:lpstr>
      <vt:lpstr>PowerPoint-Präsentation</vt:lpstr>
      <vt:lpstr>PowerPoint-Präsentation</vt:lpstr>
      <vt:lpstr>PowerPoint-Präsentation</vt:lpstr>
      <vt:lpstr>PowerPoint-Präsentation</vt:lpstr>
      <vt:lpstr>Java Release-Historie</vt:lpstr>
      <vt:lpstr>PowerPoint-Präsentation</vt:lpstr>
      <vt:lpstr>PowerPoint-Präsentation</vt:lpstr>
      <vt:lpstr>Java 7 Highlights</vt:lpstr>
      <vt:lpstr>Mehr dazu im Netz</vt:lpstr>
      <vt:lpstr>PowerPoint-Präsentation</vt:lpstr>
      <vt:lpstr>PowerPoint-Präsentation</vt:lpstr>
      <vt:lpstr>Java 8 Highlights</vt:lpstr>
      <vt:lpstr>PowerPoint-Präsentation</vt:lpstr>
      <vt:lpstr>PowerPoint-Präsentation</vt:lpstr>
      <vt:lpstr>java.time Endlich neue API für Date/Time (JSR 310)</vt:lpstr>
      <vt:lpstr>Die neue Date/Time API (JSR 310)</vt:lpstr>
      <vt:lpstr>PowerPoint-Präsentation</vt:lpstr>
      <vt:lpstr>JSR 335 (Lambda Expressions)</vt:lpstr>
      <vt:lpstr>Beispiele</vt:lpstr>
      <vt:lpstr>PowerPoint-Präsentation</vt:lpstr>
      <vt:lpstr>PowerPoint-Präsentation</vt:lpstr>
      <vt:lpstr>Über Streams</vt:lpstr>
      <vt:lpstr>Streams</vt:lpstr>
      <vt:lpstr>Performance von Streams</vt:lpstr>
      <vt:lpstr>Streams als Datengenerator</vt:lpstr>
      <vt:lpstr>PowerPoint-Präsentation</vt:lpstr>
      <vt:lpstr>PowerPoint-Präsentation</vt:lpstr>
      <vt:lpstr>Single Inheritance</vt:lpstr>
      <vt:lpstr>default</vt:lpstr>
      <vt:lpstr>default in Interfaces</vt:lpstr>
      <vt:lpstr>Welches default gewinnt?</vt:lpstr>
      <vt:lpstr>PowerPoint-Präsentation</vt:lpstr>
      <vt:lpstr>PowerPoint-Präsentation</vt:lpstr>
      <vt:lpstr>Base64 Encoding</vt:lpstr>
      <vt:lpstr>Nashorn JavaScript Engine</vt:lpstr>
      <vt:lpstr>Neue Helferlein</vt:lpstr>
      <vt:lpstr>Auf Wiedersehen, PermGen Space!</vt:lpstr>
      <vt:lpstr>PowerPoint-Präsentation</vt:lpstr>
      <vt:lpstr>PowerPoint-Präsentation</vt:lpstr>
      <vt:lpstr>Verweise</vt:lpstr>
      <vt:lpstr>Bilder</vt:lpstr>
      <vt:lpstr>Modern Java – die Highlights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2013-01-22T17:26:47Z</dcterms:created>
  <dcterms:modified xsi:type="dcterms:W3CDTF">2015-04-26T19:16:56Z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0x01010008E675EBDE9A79468F168278EDE085F4</vt:lpwstr>
  </property>
</Properties>
</file>